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70" r:id="rId11"/>
    <p:sldId id="271" r:id="rId12"/>
    <p:sldId id="272" r:id="rId13"/>
    <p:sldId id="264" r:id="rId14"/>
    <p:sldId id="265" r:id="rId15"/>
    <p:sldId id="266" r:id="rId16"/>
    <p:sldId id="267" r:id="rId17"/>
    <p:sldId id="268" r:id="rId18"/>
    <p:sldId id="26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7" d="100"/>
          <a:sy n="77" d="100"/>
        </p:scale>
        <p:origin x="62"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9" name="PlaceHolder 2"/>
          <p:cNvSpPr>
            <a:spLocks noGrp="1"/>
          </p:cNvSpPr>
          <p:nvPr>
            <p:ph type="body"/>
          </p:nvPr>
        </p:nvSpPr>
        <p:spPr>
          <a:xfrm>
            <a:off x="685800" y="2194560"/>
            <a:ext cx="1082016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0" name="PlaceHolder 3"/>
          <p:cNvSpPr>
            <a:spLocks noGrp="1"/>
          </p:cNvSpPr>
          <p:nvPr>
            <p:ph type="body"/>
          </p:nvPr>
        </p:nvSpPr>
        <p:spPr>
          <a:xfrm>
            <a:off x="685800" y="4296600"/>
            <a:ext cx="1082016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2"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3"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4"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5" name="PlaceHolder 5"/>
          <p:cNvSpPr>
            <a:spLocks noGrp="1"/>
          </p:cNvSpPr>
          <p:nvPr>
            <p:ph type="body"/>
          </p:nvPr>
        </p:nvSpPr>
        <p:spPr>
          <a:xfrm>
            <a:off x="6230160" y="429660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37" name="PlaceHolder 2"/>
          <p:cNvSpPr>
            <a:spLocks noGrp="1"/>
          </p:cNvSpPr>
          <p:nvPr>
            <p:ph type="body"/>
          </p:nvPr>
        </p:nvSpPr>
        <p:spPr>
          <a:xfrm>
            <a:off x="685800" y="219456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8" name="PlaceHolder 3"/>
          <p:cNvSpPr>
            <a:spLocks noGrp="1"/>
          </p:cNvSpPr>
          <p:nvPr>
            <p:ph type="body"/>
          </p:nvPr>
        </p:nvSpPr>
        <p:spPr>
          <a:xfrm>
            <a:off x="4344120" y="219456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39" name="PlaceHolder 4"/>
          <p:cNvSpPr>
            <a:spLocks noGrp="1"/>
          </p:cNvSpPr>
          <p:nvPr>
            <p:ph type="body"/>
          </p:nvPr>
        </p:nvSpPr>
        <p:spPr>
          <a:xfrm>
            <a:off x="8002440" y="219456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0" name="PlaceHolder 5"/>
          <p:cNvSpPr>
            <a:spLocks noGrp="1"/>
          </p:cNvSpPr>
          <p:nvPr>
            <p:ph type="body"/>
          </p:nvPr>
        </p:nvSpPr>
        <p:spPr>
          <a:xfrm>
            <a:off x="685800" y="429660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1" name="PlaceHolder 6"/>
          <p:cNvSpPr>
            <a:spLocks noGrp="1"/>
          </p:cNvSpPr>
          <p:nvPr>
            <p:ph type="body"/>
          </p:nvPr>
        </p:nvSpPr>
        <p:spPr>
          <a:xfrm>
            <a:off x="4344120" y="429660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42" name="PlaceHolder 7"/>
          <p:cNvSpPr>
            <a:spLocks noGrp="1"/>
          </p:cNvSpPr>
          <p:nvPr>
            <p:ph type="body"/>
          </p:nvPr>
        </p:nvSpPr>
        <p:spPr>
          <a:xfrm>
            <a:off x="8002440" y="429660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9"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0" name="PlaceHolder 2"/>
          <p:cNvSpPr>
            <a:spLocks noGrp="1"/>
          </p:cNvSpPr>
          <p:nvPr>
            <p:ph type="subTitle"/>
          </p:nvPr>
        </p:nvSpPr>
        <p:spPr>
          <a:xfrm>
            <a:off x="685800" y="2194560"/>
            <a:ext cx="10820160" cy="40237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2" name="PlaceHolder 2"/>
          <p:cNvSpPr>
            <a:spLocks noGrp="1"/>
          </p:cNvSpPr>
          <p:nvPr>
            <p:ph type="body"/>
          </p:nvPr>
        </p:nvSpPr>
        <p:spPr>
          <a:xfrm>
            <a:off x="685800" y="2194560"/>
            <a:ext cx="10820160" cy="402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4"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55"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6"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7" name="PlaceHolder 1"/>
          <p:cNvSpPr>
            <a:spLocks noGrp="1"/>
          </p:cNvSpPr>
          <p:nvPr>
            <p:ph type="subTitle"/>
          </p:nvPr>
        </p:nvSpPr>
        <p:spPr>
          <a:xfrm>
            <a:off x="2895480" y="764280"/>
            <a:ext cx="8610120" cy="59936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59"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0"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1"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7"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8" name="PlaceHolder 2"/>
          <p:cNvSpPr>
            <a:spLocks noGrp="1"/>
          </p:cNvSpPr>
          <p:nvPr>
            <p:ph type="subTitle"/>
          </p:nvPr>
        </p:nvSpPr>
        <p:spPr>
          <a:xfrm>
            <a:off x="685800" y="2194560"/>
            <a:ext cx="10820160" cy="402372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3"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4"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5" name="PlaceHolder 4"/>
          <p:cNvSpPr>
            <a:spLocks noGrp="1"/>
          </p:cNvSpPr>
          <p:nvPr>
            <p:ph type="body"/>
          </p:nvPr>
        </p:nvSpPr>
        <p:spPr>
          <a:xfrm>
            <a:off x="6230160" y="429660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67"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8"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69" name="PlaceHolder 4"/>
          <p:cNvSpPr>
            <a:spLocks noGrp="1"/>
          </p:cNvSpPr>
          <p:nvPr>
            <p:ph type="body"/>
          </p:nvPr>
        </p:nvSpPr>
        <p:spPr>
          <a:xfrm>
            <a:off x="685800" y="4296600"/>
            <a:ext cx="1082016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71" name="PlaceHolder 2"/>
          <p:cNvSpPr>
            <a:spLocks noGrp="1"/>
          </p:cNvSpPr>
          <p:nvPr>
            <p:ph type="body"/>
          </p:nvPr>
        </p:nvSpPr>
        <p:spPr>
          <a:xfrm>
            <a:off x="685800" y="2194560"/>
            <a:ext cx="1082016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2" name="PlaceHolder 3"/>
          <p:cNvSpPr>
            <a:spLocks noGrp="1"/>
          </p:cNvSpPr>
          <p:nvPr>
            <p:ph type="body"/>
          </p:nvPr>
        </p:nvSpPr>
        <p:spPr>
          <a:xfrm>
            <a:off x="685800" y="4296600"/>
            <a:ext cx="1082016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74"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5"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6"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77" name="PlaceHolder 5"/>
          <p:cNvSpPr>
            <a:spLocks noGrp="1"/>
          </p:cNvSpPr>
          <p:nvPr>
            <p:ph type="body"/>
          </p:nvPr>
        </p:nvSpPr>
        <p:spPr>
          <a:xfrm>
            <a:off x="6230160" y="429660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8"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79" name="PlaceHolder 2"/>
          <p:cNvSpPr>
            <a:spLocks noGrp="1"/>
          </p:cNvSpPr>
          <p:nvPr>
            <p:ph type="body"/>
          </p:nvPr>
        </p:nvSpPr>
        <p:spPr>
          <a:xfrm>
            <a:off x="685800" y="219456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0" name="PlaceHolder 3"/>
          <p:cNvSpPr>
            <a:spLocks noGrp="1"/>
          </p:cNvSpPr>
          <p:nvPr>
            <p:ph type="body"/>
          </p:nvPr>
        </p:nvSpPr>
        <p:spPr>
          <a:xfrm>
            <a:off x="4344120" y="219456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1" name="PlaceHolder 4"/>
          <p:cNvSpPr>
            <a:spLocks noGrp="1"/>
          </p:cNvSpPr>
          <p:nvPr>
            <p:ph type="body"/>
          </p:nvPr>
        </p:nvSpPr>
        <p:spPr>
          <a:xfrm>
            <a:off x="8002440" y="219456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2" name="PlaceHolder 5"/>
          <p:cNvSpPr>
            <a:spLocks noGrp="1"/>
          </p:cNvSpPr>
          <p:nvPr>
            <p:ph type="body"/>
          </p:nvPr>
        </p:nvSpPr>
        <p:spPr>
          <a:xfrm>
            <a:off x="685800" y="429660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3" name="PlaceHolder 6"/>
          <p:cNvSpPr>
            <a:spLocks noGrp="1"/>
          </p:cNvSpPr>
          <p:nvPr>
            <p:ph type="body"/>
          </p:nvPr>
        </p:nvSpPr>
        <p:spPr>
          <a:xfrm>
            <a:off x="4344120" y="429660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84" name="PlaceHolder 7"/>
          <p:cNvSpPr>
            <a:spLocks noGrp="1"/>
          </p:cNvSpPr>
          <p:nvPr>
            <p:ph type="body"/>
          </p:nvPr>
        </p:nvSpPr>
        <p:spPr>
          <a:xfrm>
            <a:off x="8002440" y="4296600"/>
            <a:ext cx="348372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0" name="PlaceHolder 2"/>
          <p:cNvSpPr>
            <a:spLocks noGrp="1"/>
          </p:cNvSpPr>
          <p:nvPr>
            <p:ph type="body"/>
          </p:nvPr>
        </p:nvSpPr>
        <p:spPr>
          <a:xfrm>
            <a:off x="685800" y="2194560"/>
            <a:ext cx="10820160" cy="402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2"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3"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4"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5" name="PlaceHolder 1"/>
          <p:cNvSpPr>
            <a:spLocks noGrp="1"/>
          </p:cNvSpPr>
          <p:nvPr>
            <p:ph type="subTitle"/>
          </p:nvPr>
        </p:nvSpPr>
        <p:spPr>
          <a:xfrm>
            <a:off x="2895480" y="764280"/>
            <a:ext cx="8610120" cy="59936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17"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8" name="PlaceHolder 3"/>
          <p:cNvSpPr>
            <a:spLocks noGrp="1"/>
          </p:cNvSpPr>
          <p:nvPr>
            <p:ph type="body"/>
          </p:nvPr>
        </p:nvSpPr>
        <p:spPr>
          <a:xfrm>
            <a:off x="6230160" y="2194560"/>
            <a:ext cx="5280120" cy="402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19" name="PlaceHolder 4"/>
          <p:cNvSpPr>
            <a:spLocks noGrp="1"/>
          </p:cNvSpPr>
          <p:nvPr>
            <p:ph type="body"/>
          </p:nvPr>
        </p:nvSpPr>
        <p:spPr>
          <a:xfrm>
            <a:off x="685800" y="429660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1" name="PlaceHolder 2"/>
          <p:cNvSpPr>
            <a:spLocks noGrp="1"/>
          </p:cNvSpPr>
          <p:nvPr>
            <p:ph type="body"/>
          </p:nvPr>
        </p:nvSpPr>
        <p:spPr>
          <a:xfrm>
            <a:off x="685800" y="2194560"/>
            <a:ext cx="5280120" cy="402372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2"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3" name="PlaceHolder 4"/>
          <p:cNvSpPr>
            <a:spLocks noGrp="1"/>
          </p:cNvSpPr>
          <p:nvPr>
            <p:ph type="body"/>
          </p:nvPr>
        </p:nvSpPr>
        <p:spPr>
          <a:xfrm>
            <a:off x="6230160" y="429660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2895480" y="764280"/>
            <a:ext cx="8610120" cy="1292760"/>
          </a:xfrm>
          <a:prstGeom prst="rect">
            <a:avLst/>
          </a:prstGeom>
        </p:spPr>
        <p:txBody>
          <a:bodyPr lIns="0" tIns="0" rIns="0" bIns="0" anchor="ctr">
            <a:noAutofit/>
          </a:bodyPr>
          <a:lstStyle/>
          <a:p>
            <a:endParaRPr lang="en-US" sz="1400" b="0" strike="noStrike" spc="-1">
              <a:solidFill>
                <a:srgbClr val="000000"/>
              </a:solidFill>
              <a:latin typeface="Arial"/>
            </a:endParaRPr>
          </a:p>
        </p:txBody>
      </p:sp>
      <p:sp>
        <p:nvSpPr>
          <p:cNvPr id="25" name="PlaceHolder 2"/>
          <p:cNvSpPr>
            <a:spLocks noGrp="1"/>
          </p:cNvSpPr>
          <p:nvPr>
            <p:ph type="body"/>
          </p:nvPr>
        </p:nvSpPr>
        <p:spPr>
          <a:xfrm>
            <a:off x="68580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6" name="PlaceHolder 3"/>
          <p:cNvSpPr>
            <a:spLocks noGrp="1"/>
          </p:cNvSpPr>
          <p:nvPr>
            <p:ph type="body"/>
          </p:nvPr>
        </p:nvSpPr>
        <p:spPr>
          <a:xfrm>
            <a:off x="6230160" y="2194560"/>
            <a:ext cx="5280120" cy="1919160"/>
          </a:xfrm>
          <a:prstGeom prst="rect">
            <a:avLst/>
          </a:prstGeom>
        </p:spPr>
        <p:txBody>
          <a:bodyPr lIns="0" tIns="0" rIns="0" bIns="0">
            <a:normAutofit/>
          </a:bodyPr>
          <a:lstStyle/>
          <a:p>
            <a:endParaRPr lang="en-US" sz="1400" b="0" strike="noStrike" spc="-1">
              <a:solidFill>
                <a:srgbClr val="000000"/>
              </a:solidFill>
              <a:latin typeface="Arial"/>
            </a:endParaRPr>
          </a:p>
        </p:txBody>
      </p:sp>
      <p:sp>
        <p:nvSpPr>
          <p:cNvPr id="27" name="PlaceHolder 4"/>
          <p:cNvSpPr>
            <a:spLocks noGrp="1"/>
          </p:cNvSpPr>
          <p:nvPr>
            <p:ph type="body"/>
          </p:nvPr>
        </p:nvSpPr>
        <p:spPr>
          <a:xfrm>
            <a:off x="685800" y="4296600"/>
            <a:ext cx="10820160" cy="1919160"/>
          </a:xfrm>
          <a:prstGeom prst="rect">
            <a:avLst/>
          </a:prstGeom>
        </p:spPr>
        <p:txBody>
          <a:bodyPr lIns="0" tIns="0" rIns="0" bIns="0">
            <a:normAutofit/>
          </a:bodyPr>
          <a:lstStyle/>
          <a:p>
            <a:endParaRPr lang="en-US" sz="14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7" name="Google Shape;6;p15" descr="C0-HD-TOP.png"/>
          <p:cNvPicPr/>
          <p:nvPr/>
        </p:nvPicPr>
        <p:blipFill>
          <a:blip r:embed="rId14"/>
          <a:stretch/>
        </p:blipFill>
        <p:spPr>
          <a:xfrm>
            <a:off x="0" y="0"/>
            <a:ext cx="12191760" cy="1441080"/>
          </a:xfrm>
          <a:prstGeom prst="rect">
            <a:avLst/>
          </a:prstGeom>
          <a:ln>
            <a:noFill/>
          </a:ln>
        </p:spPr>
      </p:pic>
      <p:pic>
        <p:nvPicPr>
          <p:cNvPr id="8" name="Google Shape;13;p16" descr="C0-HD-BTM.png"/>
          <p:cNvPicPr/>
          <p:nvPr/>
        </p:nvPicPr>
        <p:blipFill>
          <a:blip r:embed="rId15"/>
          <a:stretch/>
        </p:blipFill>
        <p:spPr>
          <a:xfrm>
            <a:off x="0" y="4375080"/>
            <a:ext cx="12191760" cy="2482560"/>
          </a:xfrm>
          <a:prstGeom prst="rect">
            <a:avLst/>
          </a:prstGeom>
          <a:ln>
            <a:noFill/>
          </a:ln>
        </p:spPr>
      </p:pic>
      <p:sp>
        <p:nvSpPr>
          <p:cNvPr id="2" name="PlaceHolder 1"/>
          <p:cNvSpPr>
            <a:spLocks noGrp="1"/>
          </p:cNvSpPr>
          <p:nvPr>
            <p:ph type="title"/>
          </p:nvPr>
        </p:nvSpPr>
        <p:spPr>
          <a:xfrm>
            <a:off x="1371600" y="1803240"/>
            <a:ext cx="9448560" cy="1824840"/>
          </a:xfrm>
          <a:prstGeom prst="rect">
            <a:avLst/>
          </a:prstGeom>
        </p:spPr>
        <p:txBody>
          <a:bodyPr anchor="b">
            <a:normAutofit fontScale="91000"/>
          </a:bodyPr>
          <a:lstStyle/>
          <a:p>
            <a:r>
              <a:rPr lang="en-US" sz="6000" b="0" strike="noStrike" spc="-1">
                <a:solidFill>
                  <a:srgbClr val="000000"/>
                </a:solidFill>
                <a:latin typeface="Arial"/>
              </a:rPr>
              <a:t>Click to edit the title text format</a:t>
            </a:r>
          </a:p>
        </p:txBody>
      </p:sp>
      <p:sp>
        <p:nvSpPr>
          <p:cNvPr id="3" name="PlaceHolder 2"/>
          <p:cNvSpPr>
            <a:spLocks noGrp="1"/>
          </p:cNvSpPr>
          <p:nvPr>
            <p:ph type="dt"/>
          </p:nvPr>
        </p:nvSpPr>
        <p:spPr>
          <a:xfrm>
            <a:off x="7909560" y="4314240"/>
            <a:ext cx="2910600" cy="374400"/>
          </a:xfrm>
          <a:prstGeom prst="rect">
            <a:avLst/>
          </a:prstGeom>
        </p:spPr>
        <p:txBody>
          <a:bodyPr anchor="ctr">
            <a:noAutofit/>
          </a:bodyPr>
          <a:lstStyle/>
          <a:p>
            <a:endParaRPr lang="en-US" sz="2400" b="0" strike="noStrike" spc="-1">
              <a:latin typeface="Times New Roman"/>
            </a:endParaRPr>
          </a:p>
        </p:txBody>
      </p:sp>
      <p:sp>
        <p:nvSpPr>
          <p:cNvPr id="4" name="PlaceHolder 3"/>
          <p:cNvSpPr>
            <a:spLocks noGrp="1"/>
          </p:cNvSpPr>
          <p:nvPr>
            <p:ph type="ftr"/>
          </p:nvPr>
        </p:nvSpPr>
        <p:spPr>
          <a:xfrm>
            <a:off x="1371600" y="4323960"/>
            <a:ext cx="6400440" cy="364680"/>
          </a:xfrm>
          <a:prstGeom prst="rect">
            <a:avLst/>
          </a:prstGeom>
        </p:spPr>
        <p:txBody>
          <a:bodyPr anchor="ctr">
            <a:noAutofit/>
          </a:bodyPr>
          <a:lstStyle/>
          <a:p>
            <a:endParaRPr lang="en-US" sz="2400" b="0" strike="noStrike" spc="-1">
              <a:latin typeface="Times New Roman"/>
            </a:endParaRPr>
          </a:p>
        </p:txBody>
      </p:sp>
      <p:sp>
        <p:nvSpPr>
          <p:cNvPr id="5" name="PlaceHolder 4"/>
          <p:cNvSpPr>
            <a:spLocks noGrp="1"/>
          </p:cNvSpPr>
          <p:nvPr>
            <p:ph type="sldNum"/>
          </p:nvPr>
        </p:nvSpPr>
        <p:spPr>
          <a:xfrm>
            <a:off x="8077320" y="1431000"/>
            <a:ext cx="2742840" cy="364680"/>
          </a:xfrm>
          <a:prstGeom prst="rect">
            <a:avLst/>
          </a:prstGeom>
        </p:spPr>
        <p:txBody>
          <a:bodyPr anchor="ctr">
            <a:noAutofit/>
          </a:bodyPr>
          <a:lstStyle/>
          <a:p>
            <a:pPr algn="r">
              <a:lnSpc>
                <a:spcPct val="100000"/>
              </a:lnSpc>
              <a:tabLst>
                <a:tab pos="0" algn="l"/>
              </a:tabLst>
            </a:pPr>
            <a:fld id="{77C651F6-3674-41AE-BD30-31320AAAD196}" type="slidenum">
              <a:rPr lang="en-US" sz="1050" b="0" strike="noStrike" spc="-1">
                <a:solidFill>
                  <a:srgbClr val="FFFFFF"/>
                </a:solidFill>
                <a:latin typeface="Century Gothic"/>
                <a:ea typeface="Century Gothic"/>
              </a:rPr>
              <a:t>‹#›</a:t>
            </a:fld>
            <a:endParaRPr lang="en-US" sz="1050" b="0" strike="noStrike" spc="-1">
              <a:latin typeface="Times New Roman"/>
            </a:endParaRPr>
          </a:p>
        </p:txBody>
      </p:sp>
      <p:sp>
        <p:nvSpPr>
          <p:cNvPr id="6" name="PlaceHolder 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US"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en-US"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en-US"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en-US"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43" name="Google Shape;6;p15" descr="C0-HD-TOP.png"/>
          <p:cNvPicPr/>
          <p:nvPr/>
        </p:nvPicPr>
        <p:blipFill>
          <a:blip r:embed="rId14"/>
          <a:stretch/>
        </p:blipFill>
        <p:spPr>
          <a:xfrm>
            <a:off x="0" y="0"/>
            <a:ext cx="12191760" cy="1441080"/>
          </a:xfrm>
          <a:prstGeom prst="rect">
            <a:avLst/>
          </a:prstGeom>
          <a:ln>
            <a:noFill/>
          </a:ln>
        </p:spPr>
      </p:pic>
      <p:sp>
        <p:nvSpPr>
          <p:cNvPr id="44" name="PlaceHolder 1"/>
          <p:cNvSpPr>
            <a:spLocks noGrp="1"/>
          </p:cNvSpPr>
          <p:nvPr>
            <p:ph type="title"/>
          </p:nvPr>
        </p:nvSpPr>
        <p:spPr>
          <a:xfrm>
            <a:off x="2895480" y="764280"/>
            <a:ext cx="8610120" cy="1292760"/>
          </a:xfrm>
          <a:prstGeom prst="rect">
            <a:avLst/>
          </a:prstGeom>
        </p:spPr>
        <p:txBody>
          <a:bodyPr anchor="ctr">
            <a:normAutofit/>
          </a:bodyPr>
          <a:lstStyle/>
          <a:p>
            <a:r>
              <a:rPr lang="en-US" sz="4000" b="0" strike="noStrike" spc="-1">
                <a:solidFill>
                  <a:srgbClr val="000000"/>
                </a:solidFill>
                <a:latin typeface="Arial"/>
              </a:rPr>
              <a:t>Click to edit the title text format</a:t>
            </a:r>
          </a:p>
        </p:txBody>
      </p:sp>
      <p:sp>
        <p:nvSpPr>
          <p:cNvPr id="45" name="PlaceHolder 2"/>
          <p:cNvSpPr>
            <a:spLocks noGrp="1"/>
          </p:cNvSpPr>
          <p:nvPr>
            <p:ph type="body"/>
          </p:nvPr>
        </p:nvSpPr>
        <p:spPr>
          <a:xfrm>
            <a:off x="685800" y="2194560"/>
            <a:ext cx="10820160" cy="4023720"/>
          </a:xfrm>
          <a:prstGeom prst="rect">
            <a:avLst/>
          </a:prstGeom>
        </p:spPr>
        <p:txBody>
          <a:bodyPr>
            <a:normAutofit/>
          </a:bodyPr>
          <a:lstStyle/>
          <a:p>
            <a:pPr marL="432000" indent="-324000">
              <a:spcBef>
                <a:spcPts val="1417"/>
              </a:spcBef>
              <a:buClr>
                <a:srgbClr val="FFFFFF"/>
              </a:buClr>
              <a:buSzPct val="45000"/>
              <a:buFont typeface="Wingdings" charset="2"/>
              <a:buChar char=""/>
            </a:pPr>
            <a:r>
              <a:rPr lang="en-US" sz="2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en-US" sz="2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en-US" sz="2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en-US" sz="2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en-US" sz="2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en-US" sz="2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en-US" sz="2200" b="0" strike="noStrike" spc="-1">
                <a:solidFill>
                  <a:srgbClr val="000000"/>
                </a:solidFill>
                <a:latin typeface="Arial"/>
              </a:rPr>
              <a:t>Seventh Outline Level</a:t>
            </a:r>
          </a:p>
        </p:txBody>
      </p:sp>
      <p:sp>
        <p:nvSpPr>
          <p:cNvPr id="46" name="PlaceHolder 3"/>
          <p:cNvSpPr>
            <a:spLocks noGrp="1"/>
          </p:cNvSpPr>
          <p:nvPr>
            <p:ph type="dt"/>
          </p:nvPr>
        </p:nvSpPr>
        <p:spPr>
          <a:xfrm>
            <a:off x="8595360" y="6356520"/>
            <a:ext cx="2910600" cy="364680"/>
          </a:xfrm>
          <a:prstGeom prst="rect">
            <a:avLst/>
          </a:prstGeom>
        </p:spPr>
        <p:txBody>
          <a:bodyPr anchor="ctr">
            <a:noAutofit/>
          </a:bodyPr>
          <a:lstStyle/>
          <a:p>
            <a:endParaRPr lang="en-US" sz="2400" b="0" strike="noStrike" spc="-1">
              <a:latin typeface="Times New Roman"/>
            </a:endParaRPr>
          </a:p>
        </p:txBody>
      </p:sp>
      <p:sp>
        <p:nvSpPr>
          <p:cNvPr id="47" name="PlaceHolder 4"/>
          <p:cNvSpPr>
            <a:spLocks noGrp="1"/>
          </p:cNvSpPr>
          <p:nvPr>
            <p:ph type="ftr"/>
          </p:nvPr>
        </p:nvSpPr>
        <p:spPr>
          <a:xfrm>
            <a:off x="685800" y="6355800"/>
            <a:ext cx="7772040" cy="364680"/>
          </a:xfrm>
          <a:prstGeom prst="rect">
            <a:avLst/>
          </a:prstGeom>
        </p:spPr>
        <p:txBody>
          <a:bodyPr anchor="ctr">
            <a:noAutofit/>
          </a:bodyPr>
          <a:lstStyle/>
          <a:p>
            <a:endParaRPr lang="en-US" sz="2400" b="0" strike="noStrike" spc="-1">
              <a:latin typeface="Times New Roman"/>
            </a:endParaRPr>
          </a:p>
        </p:txBody>
      </p:sp>
      <p:sp>
        <p:nvSpPr>
          <p:cNvPr id="48" name="PlaceHolder 5"/>
          <p:cNvSpPr>
            <a:spLocks noGrp="1"/>
          </p:cNvSpPr>
          <p:nvPr>
            <p:ph type="sldNum"/>
          </p:nvPr>
        </p:nvSpPr>
        <p:spPr>
          <a:xfrm>
            <a:off x="8763120" y="380880"/>
            <a:ext cx="2742840" cy="364680"/>
          </a:xfrm>
          <a:prstGeom prst="rect">
            <a:avLst/>
          </a:prstGeom>
        </p:spPr>
        <p:txBody>
          <a:bodyPr anchor="ctr">
            <a:noAutofit/>
          </a:bodyPr>
          <a:lstStyle/>
          <a:p>
            <a:pPr algn="r">
              <a:lnSpc>
                <a:spcPct val="100000"/>
              </a:lnSpc>
              <a:tabLst>
                <a:tab pos="0" algn="l"/>
              </a:tabLst>
            </a:pPr>
            <a:fld id="{4A6F5C89-D2FD-4AC1-B961-C30B21B5858E}" type="slidenum">
              <a:rPr lang="en-US" sz="1050" b="0" strike="noStrike" spc="-1">
                <a:solidFill>
                  <a:srgbClr val="FFFFFF"/>
                </a:solidFill>
                <a:latin typeface="Century Gothic"/>
                <a:ea typeface="Century Gothic"/>
              </a:rPr>
              <a:t>‹#›</a:t>
            </a:fld>
            <a:endParaRPr lang="en-US" sz="105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image" Target="../media/image4.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hyperlink" Target="https://www.cshub.com/attacks/articles/incident-of-the-week-multiple-yahoo-data-breaches-across-4-years-result-in-a-1175-million-settlement#:~:text=In%202014%2C%20hackers%20directly%20targeted,passwords%2C%20phone%20numbers%20and%20birthdays." TargetMode="External"/><Relationship Id="rId5" Type="http://schemas.openxmlformats.org/officeDocument/2006/relationships/image" Target="../media/image3.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openxmlformats.org/officeDocument/2006/relationships/hyperlink" Target="https://www.programmingalgorithms.com/algorithm/xor-encryption/cpp/" TargetMode="External"/><Relationship Id="rId3" Type="http://schemas.openxmlformats.org/officeDocument/2006/relationships/slideLayout" Target="../slideLayouts/slideLayout13.xml"/><Relationship Id="rId7" Type="http://schemas.openxmlformats.org/officeDocument/2006/relationships/hyperlink" Target="https://cloud.google.com/architecture/devops/devops-tech-shifting-left-on-security" TargetMode="Externa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hyperlink" Target="https://developerinsider.co/simple-and-static-assertion-assert-in-c-programming-language/" TargetMode="External"/><Relationship Id="rId11" Type="http://schemas.openxmlformats.org/officeDocument/2006/relationships/image" Target="../media/image4.png"/><Relationship Id="rId5" Type="http://schemas.openxmlformats.org/officeDocument/2006/relationships/hyperlink" Target="https://www.acodersjourney.com/top-15-c-exception-handling-mistakes-avoid/" TargetMode="External"/><Relationship Id="rId10" Type="http://schemas.openxmlformats.org/officeDocument/2006/relationships/image" Target="../media/image3.png"/><Relationship Id="rId4" Type="http://schemas.openxmlformats.org/officeDocument/2006/relationships/hyperlink" Target="https://mbsdirect.vitalsource.com/books/9780132981972" TargetMode="External"/><Relationship Id="rId9" Type="http://schemas.openxmlformats.org/officeDocument/2006/relationships/hyperlink" Target="https://www.linkedin.com/pulse/understanding-hierarchy-principles-policies-standards-wally-beddoe/"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Shape 1"/>
          <p:cNvSpPr txBox="1"/>
          <p:nvPr/>
        </p:nvSpPr>
        <p:spPr>
          <a:xfrm>
            <a:off x="1371600" y="1790280"/>
            <a:ext cx="9448560" cy="1824840"/>
          </a:xfrm>
          <a:prstGeom prst="rect">
            <a:avLst/>
          </a:prstGeom>
          <a:noFill/>
          <a:ln>
            <a:noFill/>
          </a:ln>
        </p:spPr>
        <p:txBody>
          <a:bodyPr anchor="b">
            <a:normAutofit/>
          </a:bodyPr>
          <a:lstStyle/>
          <a:p>
            <a:pPr>
              <a:lnSpc>
                <a:spcPct val="90000"/>
              </a:lnSpc>
              <a:tabLst>
                <a:tab pos="0" algn="l"/>
              </a:tabLst>
            </a:pPr>
            <a:r>
              <a:rPr lang="en-US" sz="6000" b="0" strike="noStrike" spc="-1">
                <a:solidFill>
                  <a:srgbClr val="FFFFFF"/>
                </a:solidFill>
                <a:latin typeface="Century Gothic"/>
                <a:ea typeface="Century Gothic"/>
              </a:rPr>
              <a:t>Green Pace</a:t>
            </a:r>
            <a:endParaRPr lang="en-US" sz="6000" b="0" strike="noStrike" spc="-1">
              <a:solidFill>
                <a:srgbClr val="000000"/>
              </a:solidFill>
              <a:latin typeface="Arial"/>
            </a:endParaRPr>
          </a:p>
        </p:txBody>
      </p:sp>
      <p:sp>
        <p:nvSpPr>
          <p:cNvPr id="86" name="TextShape 2"/>
          <p:cNvSpPr txBox="1"/>
          <p:nvPr/>
        </p:nvSpPr>
        <p:spPr>
          <a:xfrm>
            <a:off x="1371600" y="3632040"/>
            <a:ext cx="9448560" cy="1561320"/>
          </a:xfrm>
          <a:prstGeom prst="rect">
            <a:avLst/>
          </a:prstGeom>
          <a:noFill/>
          <a:ln>
            <a:noFill/>
          </a:ln>
        </p:spPr>
        <p:txBody>
          <a:bodyPr>
            <a:normAutofit/>
          </a:bodyPr>
          <a:lstStyle/>
          <a:p>
            <a:pPr>
              <a:lnSpc>
                <a:spcPct val="70000"/>
              </a:lnSpc>
              <a:tabLst>
                <a:tab pos="0" algn="l"/>
              </a:tabLst>
            </a:pPr>
            <a:r>
              <a:rPr lang="en-US" sz="1850" b="0" strike="noStrike" spc="-1">
                <a:solidFill>
                  <a:srgbClr val="FFFFFF"/>
                </a:solidFill>
                <a:latin typeface="Century Gothic"/>
                <a:ea typeface="Century Gothic"/>
              </a:rPr>
              <a:t>Security Policy Presentation</a:t>
            </a:r>
            <a:endParaRPr lang="en-US" sz="1850" b="0" strike="noStrike" spc="-1">
              <a:latin typeface="Arial"/>
            </a:endParaRPr>
          </a:p>
          <a:p>
            <a:pPr>
              <a:lnSpc>
                <a:spcPct val="70000"/>
              </a:lnSpc>
              <a:spcBef>
                <a:spcPts val="1001"/>
              </a:spcBef>
              <a:tabLst>
                <a:tab pos="0" algn="l"/>
              </a:tabLst>
            </a:pPr>
            <a:r>
              <a:rPr lang="en-US" sz="1850" b="0" strike="noStrike" spc="-1">
                <a:solidFill>
                  <a:srgbClr val="FFFFFF"/>
                </a:solidFill>
                <a:latin typeface="Century Gothic"/>
                <a:ea typeface="Century Gothic"/>
              </a:rPr>
              <a:t>Developer: </a:t>
            </a:r>
            <a:r>
              <a:rPr lang="en-US" sz="1850" b="0" i="1" strike="noStrike" spc="-1">
                <a:solidFill>
                  <a:srgbClr val="FFFFFF"/>
                </a:solidFill>
                <a:latin typeface="Century Gothic"/>
                <a:ea typeface="Century Gothic"/>
              </a:rPr>
              <a:t>Shayne Rushton</a:t>
            </a:r>
            <a:endParaRPr lang="en-US" sz="1850" b="0" strike="noStrike" spc="-1">
              <a:latin typeface="Arial"/>
            </a:endParaRPr>
          </a:p>
          <a:p>
            <a:pPr>
              <a:lnSpc>
                <a:spcPct val="70000"/>
              </a:lnSpc>
              <a:spcBef>
                <a:spcPts val="1001"/>
              </a:spcBef>
              <a:tabLst>
                <a:tab pos="0" algn="l"/>
              </a:tabLst>
            </a:pPr>
            <a:endParaRPr lang="en-US" sz="1850" b="0" strike="noStrike" spc="-1">
              <a:latin typeface="Arial"/>
            </a:endParaRPr>
          </a:p>
          <a:p>
            <a:pPr>
              <a:lnSpc>
                <a:spcPct val="70000"/>
              </a:lnSpc>
              <a:spcBef>
                <a:spcPts val="1001"/>
              </a:spcBef>
              <a:tabLst>
                <a:tab pos="0" algn="l"/>
              </a:tabLst>
            </a:pPr>
            <a:endParaRPr lang="en-US" sz="1850" b="0" strike="noStrike" spc="-1">
              <a:latin typeface="Arial"/>
            </a:endParaRPr>
          </a:p>
        </p:txBody>
      </p:sp>
      <p:pic>
        <p:nvPicPr>
          <p:cNvPr id="87" name="Google Shape;146;p1" descr="Green Pace logo"/>
          <p:cNvPicPr/>
          <p:nvPr/>
        </p:nvPicPr>
        <p:blipFill>
          <a:blip r:embed="rId4"/>
          <a:stretch/>
        </p:blipFill>
        <p:spPr>
          <a:xfrm>
            <a:off x="7440840" y="659880"/>
            <a:ext cx="2921040" cy="3786480"/>
          </a:xfrm>
          <a:prstGeom prst="rect">
            <a:avLst/>
          </a:prstGeom>
          <a:ln>
            <a:noFill/>
          </a:ln>
        </p:spPr>
      </p:pic>
      <p:pic>
        <p:nvPicPr>
          <p:cNvPr id="153" name="Recorded Sound">
            <a:hlinkClick r:id="" action="ppaction://media"/>
            <a:extLst>
              <a:ext uri="{FF2B5EF4-FFF2-40B4-BE49-F238E27FC236}">
                <a16:creationId xmlns:a16="http://schemas.microsoft.com/office/drawing/2014/main" id="{297FF465-3B51-8AB3-1601-F27B87FE3C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610"/>
    </mc:Choice>
    <mc:Fallback>
      <p:transition spd="slow" advTm="186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8610" fill="hold"/>
                                        <p:tgtEl>
                                          <p:spTgt spid="15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5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extShape 1"/>
          <p:cNvSpPr txBox="1"/>
          <p:nvPr/>
        </p:nvSpPr>
        <p:spPr>
          <a:xfrm>
            <a:off x="2895480" y="764280"/>
            <a:ext cx="8610120" cy="1292760"/>
          </a:xfrm>
          <a:prstGeom prst="rect">
            <a:avLst/>
          </a:prstGeom>
          <a:noFill/>
          <a:ln>
            <a:noFill/>
          </a:ln>
        </p:spPr>
        <p:txBody>
          <a:bodyPr anchor="ctr">
            <a:noAutofit/>
          </a:bodyPr>
          <a:lstStyle/>
          <a:p>
            <a:pPr algn="r">
              <a:lnSpc>
                <a:spcPct val="90000"/>
              </a:lnSpc>
              <a:tabLst>
                <a:tab pos="0" algn="l"/>
              </a:tabLst>
            </a:pPr>
            <a:r>
              <a:rPr lang="en-US" sz="4000" b="0" strike="noStrike" spc="-1">
                <a:solidFill>
                  <a:srgbClr val="FFFFFF"/>
                </a:solidFill>
                <a:latin typeface="Century Gothic"/>
                <a:ea typeface="Century Gothic"/>
              </a:rPr>
              <a:t>Unit Testing</a:t>
            </a:r>
            <a:endParaRPr lang="en-US" sz="4000" b="0" strike="noStrike" spc="-1">
              <a:solidFill>
                <a:srgbClr val="000000"/>
              </a:solidFill>
              <a:latin typeface="Arial"/>
            </a:endParaRPr>
          </a:p>
        </p:txBody>
      </p:sp>
      <p:sp>
        <p:nvSpPr>
          <p:cNvPr id="112" name="TextShape 2"/>
          <p:cNvSpPr txBox="1"/>
          <p:nvPr/>
        </p:nvSpPr>
        <p:spPr>
          <a:xfrm>
            <a:off x="1023538" y="2137976"/>
            <a:ext cx="10820160" cy="1610884"/>
          </a:xfrm>
          <a:prstGeom prst="rect">
            <a:avLst/>
          </a:prstGeom>
          <a:noFill/>
          <a:ln>
            <a:noFill/>
          </a:ln>
        </p:spPr>
        <p:txBody>
          <a:bodyPr>
            <a:noAutofit/>
          </a:bodyPr>
          <a:lstStyle/>
          <a:p>
            <a:pPr>
              <a:lnSpc>
                <a:spcPct val="90000"/>
              </a:lnSpc>
              <a:spcBef>
                <a:spcPts val="1001"/>
              </a:spcBef>
              <a:tabLst>
                <a:tab pos="0" algn="l"/>
              </a:tabLst>
            </a:pPr>
            <a:r>
              <a:rPr lang="en-US" sz="2200" spc="-1" dirty="0">
                <a:solidFill>
                  <a:srgbClr val="FFFFFF"/>
                </a:solidFill>
                <a:latin typeface="Century Gothic"/>
              </a:rPr>
              <a:t>If I try to reduce the vector size to negative number will it fail?</a:t>
            </a:r>
          </a:p>
          <a:p>
            <a:r>
              <a:rPr lang="en-US" sz="1800" dirty="0">
                <a:solidFill>
                  <a:srgbClr val="6F008A"/>
                </a:solidFill>
                <a:latin typeface="Cascadia Mono" panose="020B0609020000020004" pitchFamily="49" charset="0"/>
              </a:rPr>
              <a:t>TEST_F</a:t>
            </a:r>
            <a:r>
              <a:rPr lang="en-US" sz="1800" dirty="0">
                <a:solidFill>
                  <a:srgbClr val="000000"/>
                </a:solidFill>
                <a:latin typeface="Cascadia Mono" panose="020B0609020000020004" pitchFamily="49" charset="0"/>
              </a:rPr>
              <a:t>(</a:t>
            </a:r>
            <a:r>
              <a:rPr lang="en-US" sz="1800" dirty="0" err="1">
                <a:solidFill>
                  <a:srgbClr val="2B91AF"/>
                </a:solidFill>
                <a:latin typeface="Cascadia Mono" panose="020B0609020000020004" pitchFamily="49" charset="0"/>
              </a:rPr>
              <a:t>CollectionTest</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NegativeTestResizeLessThanZero</a:t>
            </a:r>
            <a:r>
              <a:rPr lang="en-US" sz="1800" dirty="0">
                <a:solidFill>
                  <a:srgbClr val="000000"/>
                </a:solidFill>
                <a:latin typeface="Cascadia Mono" panose="020B0609020000020004" pitchFamily="49" charset="0"/>
              </a:rPr>
              <a:t>) {</a:t>
            </a:r>
          </a:p>
          <a:p>
            <a:endParaRPr lang="en-US" sz="1800" dirty="0">
              <a:solidFill>
                <a:srgbClr val="000000"/>
              </a:solidFill>
              <a:latin typeface="Cascadia Mono" panose="020B0609020000020004" pitchFamily="49" charset="0"/>
            </a:endParaRPr>
          </a:p>
          <a:p>
            <a:r>
              <a:rPr lang="en-US" sz="1800" dirty="0">
                <a:solidFill>
                  <a:schemeClr val="bg1"/>
                </a:solidFill>
                <a:latin typeface="Cascadia Mono" panose="020B0609020000020004" pitchFamily="49" charset="0"/>
              </a:rPr>
              <a:t>    // Start with a collection of 5 values</a:t>
            </a:r>
          </a:p>
          <a:p>
            <a:r>
              <a:rPr lang="en-US" sz="1800" dirty="0">
                <a:solidFill>
                  <a:schemeClr val="bg1"/>
                </a:solidFill>
                <a:latin typeface="Cascadia Mono" panose="020B0609020000020004" pitchFamily="49" charset="0"/>
              </a:rPr>
              <a:t>    </a:t>
            </a:r>
            <a:r>
              <a:rPr lang="en-US" sz="1800" dirty="0" err="1">
                <a:solidFill>
                  <a:schemeClr val="bg1"/>
                </a:solidFill>
                <a:latin typeface="Cascadia Mono" panose="020B0609020000020004" pitchFamily="49" charset="0"/>
              </a:rPr>
              <a:t>add_entries</a:t>
            </a:r>
            <a:r>
              <a:rPr lang="en-US" sz="1800" dirty="0">
                <a:solidFill>
                  <a:schemeClr val="bg1"/>
                </a:solidFill>
                <a:latin typeface="Cascadia Mono" panose="020B0609020000020004" pitchFamily="49" charset="0"/>
              </a:rPr>
              <a:t>(5);</a:t>
            </a:r>
          </a:p>
          <a:p>
            <a:endParaRPr lang="en-US" sz="1800" dirty="0">
              <a:solidFill>
                <a:schemeClr val="bg1"/>
              </a:solidFill>
              <a:latin typeface="Cascadia Mono" panose="020B0609020000020004" pitchFamily="49" charset="0"/>
            </a:endParaRPr>
          </a:p>
          <a:p>
            <a:r>
              <a:rPr lang="en-US" sz="1800" dirty="0">
                <a:solidFill>
                  <a:schemeClr val="bg1"/>
                </a:solidFill>
                <a:latin typeface="Cascadia Mono" panose="020B0609020000020004" pitchFamily="49" charset="0"/>
              </a:rPr>
              <a:t>    // resize collection to a negative number and ensure failure</a:t>
            </a:r>
          </a:p>
          <a:p>
            <a:r>
              <a:rPr lang="en-US" sz="1800" dirty="0">
                <a:solidFill>
                  <a:schemeClr val="bg1"/>
                </a:solidFill>
                <a:latin typeface="Cascadia Mono" panose="020B0609020000020004" pitchFamily="49" charset="0"/>
              </a:rPr>
              <a:t>    collection-&gt;resize(-1);</a:t>
            </a:r>
          </a:p>
          <a:p>
            <a:r>
              <a:rPr lang="en-US" sz="1800" dirty="0">
                <a:solidFill>
                  <a:schemeClr val="bg1"/>
                </a:solidFill>
                <a:latin typeface="Cascadia Mono" panose="020B0609020000020004" pitchFamily="49" charset="0"/>
              </a:rPr>
              <a:t>    ASSERT_GE(collection-&gt;size</a:t>
            </a:r>
            <a:r>
              <a:rPr lang="en-US" sz="1800" dirty="0">
                <a:solidFill>
                  <a:srgbClr val="000000"/>
                </a:solidFill>
                <a:latin typeface="Cascadia Mono" panose="020B0609020000020004" pitchFamily="49" charset="0"/>
              </a:rPr>
              <a:t>(), 0);</a:t>
            </a:r>
          </a:p>
          <a:p>
            <a:r>
              <a:rPr lang="en-US" sz="1800" dirty="0">
                <a:solidFill>
                  <a:srgbClr val="000000"/>
                </a:solidFill>
                <a:latin typeface="Cascadia Mono" panose="020B0609020000020004" pitchFamily="49" charset="0"/>
              </a:rPr>
              <a:t>}</a:t>
            </a:r>
            <a:endParaRPr lang="en-US" sz="2200" spc="-1" dirty="0">
              <a:solidFill>
                <a:schemeClr val="bg1"/>
              </a:solidFill>
              <a:latin typeface="Arial"/>
            </a:endParaRPr>
          </a:p>
          <a:p>
            <a:r>
              <a:rPr lang="en-US" sz="2200" b="0" strike="noStrike" spc="-1" dirty="0">
                <a:solidFill>
                  <a:schemeClr val="bg1"/>
                </a:solidFill>
                <a:latin typeface="Arial"/>
              </a:rPr>
              <a:t>Result</a:t>
            </a:r>
          </a:p>
          <a:p>
            <a:r>
              <a:rPr lang="en-US" sz="2200" b="0" strike="noStrike" spc="-1" dirty="0">
                <a:solidFill>
                  <a:schemeClr val="accent1"/>
                </a:solidFill>
                <a:latin typeface="Arial"/>
              </a:rPr>
              <a:t>[  FAILED  ] </a:t>
            </a:r>
            <a:r>
              <a:rPr lang="en-US" sz="2200" b="0" strike="noStrike" spc="-1" dirty="0" err="1">
                <a:solidFill>
                  <a:schemeClr val="bg1"/>
                </a:solidFill>
                <a:latin typeface="Arial"/>
              </a:rPr>
              <a:t>CollectionTest.NegativeTestResizeLessThanZero</a:t>
            </a:r>
            <a:r>
              <a:rPr lang="en-US" sz="2200" b="0" strike="noStrike" spc="-1" dirty="0">
                <a:solidFill>
                  <a:schemeClr val="bg1"/>
                </a:solidFill>
                <a:latin typeface="Arial"/>
              </a:rPr>
              <a:t> (0 </a:t>
            </a:r>
            <a:r>
              <a:rPr lang="en-US" sz="2200" b="0" strike="noStrike" spc="-1" dirty="0" err="1">
                <a:solidFill>
                  <a:schemeClr val="bg1"/>
                </a:solidFill>
                <a:latin typeface="Arial"/>
              </a:rPr>
              <a:t>ms</a:t>
            </a:r>
            <a:r>
              <a:rPr lang="en-US" sz="2200" b="0" strike="noStrike" spc="-1" dirty="0">
                <a:solidFill>
                  <a:schemeClr val="bg1"/>
                </a:solidFill>
                <a:latin typeface="Arial"/>
              </a:rPr>
              <a:t>)</a:t>
            </a:r>
          </a:p>
        </p:txBody>
      </p:sp>
      <p:pic>
        <p:nvPicPr>
          <p:cNvPr id="113" name="Google Shape;197;g9504e29505_0_0" descr="Green Pace logo"/>
          <p:cNvPicPr/>
          <p:nvPr/>
        </p:nvPicPr>
        <p:blipFill>
          <a:blip r:embed="rId4"/>
          <a:stretch/>
        </p:blipFill>
        <p:spPr>
          <a:xfrm>
            <a:off x="11084040" y="5440680"/>
            <a:ext cx="886320" cy="1148760"/>
          </a:xfrm>
          <a:prstGeom prst="rect">
            <a:avLst/>
          </a:prstGeom>
          <a:ln>
            <a:noFill/>
          </a:ln>
        </p:spPr>
      </p:pic>
      <p:pic>
        <p:nvPicPr>
          <p:cNvPr id="42" name="Recorded Sound">
            <a:hlinkClick r:id="" action="ppaction://media"/>
            <a:extLst>
              <a:ext uri="{FF2B5EF4-FFF2-40B4-BE49-F238E27FC236}">
                <a16:creationId xmlns:a16="http://schemas.microsoft.com/office/drawing/2014/main" id="{167554FC-BA23-E4FE-5240-70675FF8607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4162464342"/>
      </p:ext>
    </p:extLst>
  </p:cSld>
  <p:clrMapOvr>
    <a:masterClrMapping/>
  </p:clrMapOvr>
  <mc:AlternateContent xmlns:mc="http://schemas.openxmlformats.org/markup-compatibility/2006">
    <mc:Choice xmlns:p14="http://schemas.microsoft.com/office/powerpoint/2010/main" Requires="p14">
      <p:transition spd="slow" p14:dur="2000" advTm="11958"/>
    </mc:Choice>
    <mc:Fallback>
      <p:transition spd="slow" advTm="119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958"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extShape 1"/>
          <p:cNvSpPr txBox="1"/>
          <p:nvPr/>
        </p:nvSpPr>
        <p:spPr>
          <a:xfrm>
            <a:off x="2895480" y="764280"/>
            <a:ext cx="8610120" cy="1044855"/>
          </a:xfrm>
          <a:prstGeom prst="rect">
            <a:avLst/>
          </a:prstGeom>
          <a:noFill/>
          <a:ln>
            <a:noFill/>
          </a:ln>
        </p:spPr>
        <p:txBody>
          <a:bodyPr anchor="ctr">
            <a:noAutofit/>
          </a:bodyPr>
          <a:lstStyle/>
          <a:p>
            <a:pPr algn="r">
              <a:lnSpc>
                <a:spcPct val="90000"/>
              </a:lnSpc>
              <a:tabLst>
                <a:tab pos="0" algn="l"/>
              </a:tabLst>
            </a:pPr>
            <a:r>
              <a:rPr lang="en-US" sz="4000" b="0" strike="noStrike" spc="-1">
                <a:solidFill>
                  <a:srgbClr val="FFFFFF"/>
                </a:solidFill>
                <a:latin typeface="Century Gothic"/>
                <a:ea typeface="Century Gothic"/>
              </a:rPr>
              <a:t>Unit Testing</a:t>
            </a:r>
            <a:endParaRPr lang="en-US" sz="4000" b="0" strike="noStrike" spc="-1">
              <a:solidFill>
                <a:srgbClr val="000000"/>
              </a:solidFill>
              <a:latin typeface="Arial"/>
            </a:endParaRPr>
          </a:p>
        </p:txBody>
      </p:sp>
      <p:sp>
        <p:nvSpPr>
          <p:cNvPr id="112" name="TextShape 2"/>
          <p:cNvSpPr txBox="1"/>
          <p:nvPr/>
        </p:nvSpPr>
        <p:spPr>
          <a:xfrm>
            <a:off x="541757" y="1818116"/>
            <a:ext cx="10820160" cy="1610884"/>
          </a:xfrm>
          <a:prstGeom prst="rect">
            <a:avLst/>
          </a:prstGeom>
          <a:noFill/>
          <a:ln>
            <a:noFill/>
          </a:ln>
        </p:spPr>
        <p:txBody>
          <a:bodyPr>
            <a:noAutofit/>
          </a:bodyPr>
          <a:lstStyle/>
          <a:p>
            <a:pPr>
              <a:lnSpc>
                <a:spcPct val="90000"/>
              </a:lnSpc>
              <a:spcBef>
                <a:spcPts val="1001"/>
              </a:spcBef>
              <a:tabLst>
                <a:tab pos="0" algn="l"/>
              </a:tabLst>
            </a:pPr>
            <a:r>
              <a:rPr lang="en-US" sz="2200" spc="-1" dirty="0">
                <a:solidFill>
                  <a:srgbClr val="FFFFFF"/>
                </a:solidFill>
                <a:latin typeface="Century Gothic"/>
              </a:rPr>
              <a:t>Can we resize the capacity of the vector, but not the size of the collection?</a:t>
            </a:r>
          </a:p>
          <a:p>
            <a:r>
              <a:rPr lang="en-US" sz="1800" dirty="0">
                <a:solidFill>
                  <a:srgbClr val="6F008A"/>
                </a:solidFill>
                <a:latin typeface="Cascadia Mono" panose="020B0609020000020004" pitchFamily="49" charset="0"/>
              </a:rPr>
              <a:t>TEST_F</a:t>
            </a:r>
            <a:r>
              <a:rPr lang="en-US" sz="1800" dirty="0">
                <a:solidFill>
                  <a:srgbClr val="000000"/>
                </a:solidFill>
                <a:latin typeface="Cascadia Mono" panose="020B0609020000020004" pitchFamily="49" charset="0"/>
              </a:rPr>
              <a:t>(</a:t>
            </a:r>
            <a:r>
              <a:rPr lang="en-US" sz="1800" dirty="0" err="1">
                <a:solidFill>
                  <a:srgbClr val="2B91AF"/>
                </a:solidFill>
                <a:latin typeface="Cascadia Mono" panose="020B0609020000020004" pitchFamily="49" charset="0"/>
              </a:rPr>
              <a:t>CollectionTest</a:t>
            </a:r>
            <a:r>
              <a:rPr lang="en-US" sz="1800" dirty="0">
                <a:solidFill>
                  <a:srgbClr val="000000"/>
                </a:solidFill>
                <a:latin typeface="Cascadia Mono" panose="020B0609020000020004" pitchFamily="49" charset="0"/>
              </a:rPr>
              <a:t>, </a:t>
            </a:r>
            <a:r>
              <a:rPr lang="en-US" sz="1800" dirty="0" err="1">
                <a:solidFill>
                  <a:srgbClr val="000000"/>
                </a:solidFill>
                <a:latin typeface="Cascadia Mono" panose="020B0609020000020004" pitchFamily="49" charset="0"/>
              </a:rPr>
              <a:t>ReserveIncrasesSizeNotCapacity</a:t>
            </a:r>
            <a:r>
              <a:rPr lang="en-US" sz="1800" dirty="0">
                <a:solidFill>
                  <a:srgbClr val="000000"/>
                </a:solidFill>
                <a:latin typeface="Cascadia Mono" panose="020B0609020000020004" pitchFamily="49" charset="0"/>
              </a:rPr>
              <a:t>) {</a:t>
            </a:r>
          </a:p>
          <a:p>
            <a:r>
              <a:rPr lang="en-US" sz="1800" dirty="0">
                <a:solidFill>
                  <a:schemeClr val="bg1"/>
                </a:solidFill>
                <a:latin typeface="Cascadia Mono" panose="020B0609020000020004" pitchFamily="49" charset="0"/>
              </a:rPr>
              <a:t>    // Set size and capacity to a variable</a:t>
            </a:r>
          </a:p>
          <a:p>
            <a:r>
              <a:rPr lang="en-US" sz="1800" dirty="0">
                <a:solidFill>
                  <a:schemeClr val="bg1"/>
                </a:solidFill>
                <a:latin typeface="Cascadia Mono" panose="020B0609020000020004" pitchFamily="49" charset="0"/>
              </a:rPr>
              <a:t>    int </a:t>
            </a:r>
            <a:r>
              <a:rPr lang="en-US" sz="1800" dirty="0" err="1">
                <a:solidFill>
                  <a:schemeClr val="bg1"/>
                </a:solidFill>
                <a:latin typeface="Cascadia Mono" panose="020B0609020000020004" pitchFamily="49" charset="0"/>
              </a:rPr>
              <a:t>colSize</a:t>
            </a:r>
            <a:r>
              <a:rPr lang="en-US" sz="1800" dirty="0">
                <a:solidFill>
                  <a:schemeClr val="bg1"/>
                </a:solidFill>
                <a:latin typeface="Cascadia Mono" panose="020B0609020000020004" pitchFamily="49" charset="0"/>
              </a:rPr>
              <a:t> = collection-&gt;size();</a:t>
            </a:r>
          </a:p>
          <a:p>
            <a:r>
              <a:rPr lang="en-US" sz="1800" dirty="0">
                <a:solidFill>
                  <a:schemeClr val="bg1"/>
                </a:solidFill>
                <a:latin typeface="Cascadia Mono" panose="020B0609020000020004" pitchFamily="49" charset="0"/>
              </a:rPr>
              <a:t>    int capacity = collection-&gt;capacity();</a:t>
            </a:r>
          </a:p>
          <a:p>
            <a:endParaRPr lang="en-US" sz="1800" dirty="0">
              <a:solidFill>
                <a:schemeClr val="bg1"/>
              </a:solidFill>
              <a:latin typeface="Cascadia Mono" panose="020B0609020000020004" pitchFamily="49" charset="0"/>
            </a:endParaRPr>
          </a:p>
          <a:p>
            <a:r>
              <a:rPr lang="en-US" sz="1800" dirty="0">
                <a:solidFill>
                  <a:schemeClr val="bg1"/>
                </a:solidFill>
                <a:latin typeface="Cascadia Mono" panose="020B0609020000020004" pitchFamily="49" charset="0"/>
              </a:rPr>
              <a:t>    // Reserve the collection then test for capacity increase without size increase</a:t>
            </a:r>
          </a:p>
          <a:p>
            <a:r>
              <a:rPr lang="en-US" sz="1800" dirty="0">
                <a:solidFill>
                  <a:schemeClr val="bg1"/>
                </a:solidFill>
                <a:latin typeface="Cascadia Mono" panose="020B0609020000020004" pitchFamily="49" charset="0"/>
              </a:rPr>
              <a:t>    collection-&gt;reserve(1);</a:t>
            </a:r>
          </a:p>
          <a:p>
            <a:r>
              <a:rPr lang="en-US" sz="1800" dirty="0">
                <a:solidFill>
                  <a:schemeClr val="bg1"/>
                </a:solidFill>
                <a:latin typeface="Cascadia Mono" panose="020B0609020000020004" pitchFamily="49" charset="0"/>
              </a:rPr>
              <a:t>    ASSERT_TRUE(capacity &lt; collection-&gt;capacity());</a:t>
            </a:r>
          </a:p>
          <a:p>
            <a:r>
              <a:rPr lang="en-US" sz="1800" dirty="0">
                <a:solidFill>
                  <a:schemeClr val="bg1"/>
                </a:solidFill>
                <a:latin typeface="Cascadia Mono" panose="020B0609020000020004" pitchFamily="49" charset="0"/>
              </a:rPr>
              <a:t>    ASSERT_EQ(</a:t>
            </a:r>
            <a:r>
              <a:rPr lang="en-US" sz="1800" dirty="0" err="1">
                <a:solidFill>
                  <a:schemeClr val="bg1"/>
                </a:solidFill>
                <a:latin typeface="Cascadia Mono" panose="020B0609020000020004" pitchFamily="49" charset="0"/>
              </a:rPr>
              <a:t>colSize</a:t>
            </a:r>
            <a:r>
              <a:rPr lang="en-US" sz="1800" dirty="0">
                <a:solidFill>
                  <a:schemeClr val="bg1"/>
                </a:solidFill>
                <a:latin typeface="Cascadia Mono" panose="020B0609020000020004" pitchFamily="49" charset="0"/>
              </a:rPr>
              <a:t>, collection-&gt;size());</a:t>
            </a:r>
          </a:p>
          <a:p>
            <a:r>
              <a:rPr lang="en-US" sz="1800" dirty="0">
                <a:solidFill>
                  <a:schemeClr val="bg1"/>
                </a:solidFill>
                <a:latin typeface="Cascadia Mono" panose="020B0609020000020004" pitchFamily="49" charset="0"/>
              </a:rPr>
              <a:t>}}</a:t>
            </a:r>
            <a:endParaRPr lang="en-US" sz="2200" spc="-1" dirty="0">
              <a:solidFill>
                <a:schemeClr val="bg1"/>
              </a:solidFill>
              <a:latin typeface="Arial"/>
            </a:endParaRPr>
          </a:p>
          <a:p>
            <a:r>
              <a:rPr lang="en-US" sz="2200" b="0" strike="noStrike" spc="-1" dirty="0">
                <a:solidFill>
                  <a:schemeClr val="bg1"/>
                </a:solidFill>
                <a:latin typeface="Arial"/>
              </a:rPr>
              <a:t>Result</a:t>
            </a:r>
          </a:p>
          <a:p>
            <a:r>
              <a:rPr lang="en-US" sz="2200" b="0" strike="noStrike" spc="-1" dirty="0">
                <a:solidFill>
                  <a:schemeClr val="accent5">
                    <a:lumMod val="75000"/>
                  </a:schemeClr>
                </a:solidFill>
                <a:latin typeface="Arial"/>
              </a:rPr>
              <a:t>[ RUN      ] </a:t>
            </a:r>
            <a:r>
              <a:rPr lang="en-US" sz="2200" b="0" strike="noStrike" spc="-1" dirty="0" err="1">
                <a:solidFill>
                  <a:schemeClr val="accent1"/>
                </a:solidFill>
                <a:latin typeface="Arial"/>
              </a:rPr>
              <a:t>CollectionTest.ReserveIncrasesSizeNotCapacity</a:t>
            </a:r>
            <a:endParaRPr lang="en-US" sz="2200" b="0" strike="noStrike" spc="-1" dirty="0">
              <a:solidFill>
                <a:schemeClr val="accent1"/>
              </a:solidFill>
              <a:latin typeface="Arial"/>
            </a:endParaRPr>
          </a:p>
          <a:p>
            <a:r>
              <a:rPr lang="en-US" sz="2200" b="0" strike="noStrike" spc="-1" dirty="0">
                <a:solidFill>
                  <a:schemeClr val="accent5">
                    <a:lumMod val="75000"/>
                  </a:schemeClr>
                </a:solidFill>
                <a:latin typeface="Arial"/>
              </a:rPr>
              <a:t>[       OK ] </a:t>
            </a:r>
            <a:r>
              <a:rPr lang="en-US" sz="2200" b="0" strike="noStrike" spc="-1" dirty="0" err="1">
                <a:solidFill>
                  <a:schemeClr val="accent1"/>
                </a:solidFill>
                <a:latin typeface="Arial"/>
              </a:rPr>
              <a:t>CollectionTest.ReserveIncrasesSizeNotCapacity</a:t>
            </a:r>
            <a:r>
              <a:rPr lang="en-US" sz="2200" b="0" strike="noStrike" spc="-1" dirty="0">
                <a:solidFill>
                  <a:schemeClr val="accent1"/>
                </a:solidFill>
                <a:latin typeface="Arial"/>
              </a:rPr>
              <a:t> (0 </a:t>
            </a:r>
            <a:r>
              <a:rPr lang="en-US" sz="2200" b="0" strike="noStrike" spc="-1" dirty="0" err="1">
                <a:solidFill>
                  <a:schemeClr val="accent1"/>
                </a:solidFill>
                <a:latin typeface="Arial"/>
              </a:rPr>
              <a:t>ms</a:t>
            </a:r>
            <a:r>
              <a:rPr lang="en-US" sz="2200" b="0" strike="noStrike" spc="-1" dirty="0">
                <a:solidFill>
                  <a:schemeClr val="accent1"/>
                </a:solidFill>
                <a:latin typeface="Arial"/>
              </a:rPr>
              <a:t>)</a:t>
            </a:r>
            <a:endParaRPr lang="en-US" sz="2200" b="0" strike="noStrike" spc="-1" dirty="0">
              <a:solidFill>
                <a:schemeClr val="bg1"/>
              </a:solidFill>
              <a:latin typeface="Arial"/>
            </a:endParaRPr>
          </a:p>
        </p:txBody>
      </p:sp>
      <p:pic>
        <p:nvPicPr>
          <p:cNvPr id="113" name="Google Shape;197;g9504e29505_0_0" descr="Green Pace logo"/>
          <p:cNvPicPr/>
          <p:nvPr/>
        </p:nvPicPr>
        <p:blipFill>
          <a:blip r:embed="rId4"/>
          <a:stretch/>
        </p:blipFill>
        <p:spPr>
          <a:xfrm>
            <a:off x="11084040" y="5440680"/>
            <a:ext cx="886320" cy="1148760"/>
          </a:xfrm>
          <a:prstGeom prst="rect">
            <a:avLst/>
          </a:prstGeom>
          <a:ln>
            <a:noFill/>
          </a:ln>
        </p:spPr>
      </p:pic>
      <p:pic>
        <p:nvPicPr>
          <p:cNvPr id="49" name="Recorded Sound">
            <a:hlinkClick r:id="" action="ppaction://media"/>
            <a:extLst>
              <a:ext uri="{FF2B5EF4-FFF2-40B4-BE49-F238E27FC236}">
                <a16:creationId xmlns:a16="http://schemas.microsoft.com/office/drawing/2014/main" id="{5E30F456-D7B5-6088-6609-A4EB9CF7E6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1903187551"/>
      </p:ext>
    </p:extLst>
  </p:cSld>
  <p:clrMapOvr>
    <a:masterClrMapping/>
  </p:clrMapOvr>
  <mc:AlternateContent xmlns:mc="http://schemas.openxmlformats.org/markup-compatibility/2006">
    <mc:Choice xmlns:p14="http://schemas.microsoft.com/office/powerpoint/2010/main" Requires="p14">
      <p:transition spd="slow" p14:dur="2000" advTm="30397"/>
    </mc:Choice>
    <mc:Fallback>
      <p:transition spd="slow" advTm="303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397"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AUTOMATION SUMMARY</a:t>
            </a:r>
            <a:endParaRPr lang="en-US" sz="4000" b="0" strike="noStrike" spc="-1">
              <a:solidFill>
                <a:srgbClr val="000000"/>
              </a:solidFill>
              <a:latin typeface="Arial"/>
            </a:endParaRPr>
          </a:p>
        </p:txBody>
      </p:sp>
      <p:pic>
        <p:nvPicPr>
          <p:cNvPr id="115"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nvPr/>
        </p:nvPicPr>
        <p:blipFill>
          <a:blip r:embed="rId4"/>
          <a:stretch/>
        </p:blipFill>
        <p:spPr>
          <a:xfrm>
            <a:off x="2127240" y="2199600"/>
            <a:ext cx="7937280" cy="3241080"/>
          </a:xfrm>
          <a:prstGeom prst="rect">
            <a:avLst/>
          </a:prstGeom>
          <a:ln>
            <a:noFill/>
          </a:ln>
        </p:spPr>
      </p:pic>
      <p:pic>
        <p:nvPicPr>
          <p:cNvPr id="116" name="Google Shape;204;p9" descr="Green Pace logo"/>
          <p:cNvPicPr/>
          <p:nvPr/>
        </p:nvPicPr>
        <p:blipFill>
          <a:blip r:embed="rId5"/>
          <a:stretch/>
        </p:blipFill>
        <p:spPr>
          <a:xfrm>
            <a:off x="11084040" y="5440680"/>
            <a:ext cx="886320" cy="1148760"/>
          </a:xfrm>
          <a:prstGeom prst="rect">
            <a:avLst/>
          </a:prstGeom>
          <a:ln>
            <a:noFill/>
          </a:ln>
        </p:spPr>
      </p:pic>
      <p:sp>
        <p:nvSpPr>
          <p:cNvPr id="12" name="TextBox 11">
            <a:extLst>
              <a:ext uri="{FF2B5EF4-FFF2-40B4-BE49-F238E27FC236}">
                <a16:creationId xmlns:a16="http://schemas.microsoft.com/office/drawing/2014/main" id="{562E7CC6-CE2D-8644-E56B-45A8D11C9705}"/>
              </a:ext>
            </a:extLst>
          </p:cNvPr>
          <p:cNvSpPr txBox="1"/>
          <p:nvPr/>
        </p:nvSpPr>
        <p:spPr>
          <a:xfrm>
            <a:off x="3954648" y="5682080"/>
            <a:ext cx="6097656" cy="369332"/>
          </a:xfrm>
          <a:prstGeom prst="rect">
            <a:avLst/>
          </a:prstGeom>
          <a:noFill/>
        </p:spPr>
        <p:txBody>
          <a:bodyPr wrap="square">
            <a:spAutoFit/>
          </a:bodyPr>
          <a:lstStyle/>
          <a:p>
            <a:r>
              <a:rPr lang="en-US" dirty="0">
                <a:solidFill>
                  <a:schemeClr val="bg1"/>
                </a:solidFill>
                <a:hlinkClick r:id="rId6"/>
              </a:rPr>
              <a:t>Why </a:t>
            </a:r>
            <a:r>
              <a:rPr lang="en-US" dirty="0" err="1">
                <a:solidFill>
                  <a:schemeClr val="bg1"/>
                </a:solidFill>
                <a:hlinkClick r:id="rId6"/>
              </a:rPr>
              <a:t>DevSecOps</a:t>
            </a:r>
            <a:r>
              <a:rPr lang="en-US" dirty="0">
                <a:solidFill>
                  <a:schemeClr val="bg1"/>
                </a:solidFill>
                <a:hlinkClick r:id="rId6"/>
              </a:rPr>
              <a:t>: Yahoo Data Breach</a:t>
            </a:r>
            <a:endParaRPr lang="en-US" dirty="0">
              <a:solidFill>
                <a:schemeClr val="bg1"/>
              </a:solidFill>
            </a:endParaRPr>
          </a:p>
        </p:txBody>
      </p:sp>
      <p:pic>
        <p:nvPicPr>
          <p:cNvPr id="50" name="Recorded Sound">
            <a:hlinkClick r:id="" action="ppaction://media"/>
            <a:extLst>
              <a:ext uri="{FF2B5EF4-FFF2-40B4-BE49-F238E27FC236}">
                <a16:creationId xmlns:a16="http://schemas.microsoft.com/office/drawing/2014/main" id="{8A21FA2E-08FC-D6C8-F630-60721D52BE2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851525" y="31845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1500"/>
    </mc:Choice>
    <mc:Fallback>
      <p:transition spd="slow" advTm="41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500" fill="hold"/>
                                        <p:tgtEl>
                                          <p:spTgt spid="5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TOOLS</a:t>
            </a:r>
            <a:endParaRPr lang="en-US" sz="4000" b="0" strike="noStrike" spc="-1">
              <a:solidFill>
                <a:srgbClr val="000000"/>
              </a:solidFill>
              <a:latin typeface="Arial"/>
            </a:endParaRPr>
          </a:p>
        </p:txBody>
      </p:sp>
      <p:sp>
        <p:nvSpPr>
          <p:cNvPr id="118" name="TextShape 2"/>
          <p:cNvSpPr txBox="1"/>
          <p:nvPr/>
        </p:nvSpPr>
        <p:spPr>
          <a:xfrm>
            <a:off x="685800" y="2194560"/>
            <a:ext cx="10820160" cy="4023720"/>
          </a:xfrm>
          <a:prstGeom prst="rect">
            <a:avLst/>
          </a:prstGeom>
          <a:noFill/>
          <a:ln>
            <a:noFill/>
          </a:ln>
        </p:spPr>
        <p:txBody>
          <a:bodyPr>
            <a:normAutofit/>
          </a:bodyPr>
          <a:lstStyle/>
          <a:p>
            <a:pPr marL="457560" lvl="1">
              <a:lnSpc>
                <a:spcPct val="90000"/>
              </a:lnSpc>
              <a:buClr>
                <a:srgbClr val="FFFFFF"/>
              </a:buClr>
            </a:pPr>
            <a:endParaRPr lang="en-US" sz="2000" b="0" strike="noStrike" spc="-1" dirty="0">
              <a:solidFill>
                <a:srgbClr val="000000"/>
              </a:solidFill>
              <a:latin typeface="Arial"/>
            </a:endParaRPr>
          </a:p>
          <a:p>
            <a:pPr marL="457560" lvl="1">
              <a:lnSpc>
                <a:spcPct val="90000"/>
              </a:lnSpc>
              <a:spcBef>
                <a:spcPts val="499"/>
              </a:spcBef>
              <a:buClr>
                <a:srgbClr val="FFFFFF"/>
              </a:buClr>
            </a:pPr>
            <a:r>
              <a:rPr lang="en-US" sz="2000" b="0" strike="noStrike" spc="-1" dirty="0">
                <a:solidFill>
                  <a:srgbClr val="FFFFFF"/>
                </a:solidFill>
                <a:latin typeface="Century Gothic"/>
              </a:rPr>
              <a:t>Proper Static analysis tools (</a:t>
            </a:r>
            <a:r>
              <a:rPr lang="en-US" sz="2000" spc="-1" dirty="0">
                <a:solidFill>
                  <a:srgbClr val="FFFFFF"/>
                </a:solidFill>
                <a:latin typeface="Century Gothic"/>
              </a:rPr>
              <a:t>listed in the standard) will provide testing for known vulnerabilities.</a:t>
            </a:r>
          </a:p>
          <a:p>
            <a:pPr marL="457560" lvl="1">
              <a:lnSpc>
                <a:spcPct val="90000"/>
              </a:lnSpc>
              <a:spcBef>
                <a:spcPts val="499"/>
              </a:spcBef>
              <a:buClr>
                <a:srgbClr val="FFFFFF"/>
              </a:buClr>
            </a:pPr>
            <a:endParaRPr lang="en-US" sz="2000" spc="-1" dirty="0">
              <a:solidFill>
                <a:srgbClr val="FFFFFF"/>
              </a:solidFill>
              <a:latin typeface="Century Gothic"/>
            </a:endParaRPr>
          </a:p>
          <a:p>
            <a:pPr marL="457560" lvl="1">
              <a:lnSpc>
                <a:spcPct val="90000"/>
              </a:lnSpc>
              <a:spcBef>
                <a:spcPts val="499"/>
              </a:spcBef>
              <a:buClr>
                <a:srgbClr val="FFFFFF"/>
              </a:buClr>
            </a:pPr>
            <a:r>
              <a:rPr lang="en-US" sz="2000" b="0" strike="noStrike" spc="-1" dirty="0">
                <a:solidFill>
                  <a:srgbClr val="FFFFFF"/>
                </a:solidFill>
                <a:latin typeface="Century Gothic"/>
              </a:rPr>
              <a:t>Tools should be used for what they are particularly good at.</a:t>
            </a:r>
            <a:endParaRPr lang="en-US" sz="2000" b="0" strike="noStrike" spc="-1" dirty="0">
              <a:solidFill>
                <a:srgbClr val="000000"/>
              </a:solidFill>
              <a:latin typeface="Arial"/>
            </a:endParaRPr>
          </a:p>
        </p:txBody>
      </p:sp>
      <p:pic>
        <p:nvPicPr>
          <p:cNvPr id="119" name="Google Shape;211;p10" descr="Green Pace logo"/>
          <p:cNvPicPr/>
          <p:nvPr/>
        </p:nvPicPr>
        <p:blipFill>
          <a:blip r:embed="rId4"/>
          <a:stretch/>
        </p:blipFill>
        <p:spPr>
          <a:xfrm>
            <a:off x="11084040" y="5440680"/>
            <a:ext cx="886320" cy="1148760"/>
          </a:xfrm>
          <a:prstGeom prst="rect">
            <a:avLst/>
          </a:prstGeom>
          <a:ln>
            <a:noFill/>
          </a:ln>
        </p:spPr>
      </p:pic>
      <p:pic>
        <p:nvPicPr>
          <p:cNvPr id="72" name="Recorded Sound">
            <a:hlinkClick r:id="" action="ppaction://media"/>
            <a:extLst>
              <a:ext uri="{FF2B5EF4-FFF2-40B4-BE49-F238E27FC236}">
                <a16:creationId xmlns:a16="http://schemas.microsoft.com/office/drawing/2014/main" id="{DAED85F1-88EB-2FA8-B4FC-475F606371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6022"/>
    </mc:Choice>
    <mc:Fallback>
      <p:transition spd="slow" advTm="26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022" fill="hold"/>
                                        <p:tgtEl>
                                          <p:spTgt spid="7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RISKS AND BENEFITS</a:t>
            </a:r>
            <a:endParaRPr lang="en-US" sz="4000" b="0" strike="noStrike" spc="-1">
              <a:solidFill>
                <a:srgbClr val="000000"/>
              </a:solidFill>
              <a:latin typeface="Arial"/>
            </a:endParaRPr>
          </a:p>
        </p:txBody>
      </p:sp>
      <p:sp>
        <p:nvSpPr>
          <p:cNvPr id="121" name="TextShape 2"/>
          <p:cNvSpPr txBox="1"/>
          <p:nvPr/>
        </p:nvSpPr>
        <p:spPr>
          <a:xfrm>
            <a:off x="1898374" y="2926441"/>
            <a:ext cx="3051313" cy="3749040"/>
          </a:xfrm>
          <a:prstGeom prst="rect">
            <a:avLst/>
          </a:prstGeom>
          <a:noFill/>
          <a:ln>
            <a:noFill/>
          </a:ln>
        </p:spPr>
        <p:txBody>
          <a:bodyPr>
            <a:normAutofit/>
          </a:bodyPr>
          <a:lstStyle/>
          <a:p>
            <a:pPr marL="360">
              <a:lnSpc>
                <a:spcPct val="90000"/>
              </a:lnSpc>
              <a:buClr>
                <a:srgbClr val="FFFFFF"/>
              </a:buClr>
            </a:pPr>
            <a:r>
              <a:rPr lang="en-US" sz="2400" spc="-1" dirty="0">
                <a:solidFill>
                  <a:srgbClr val="FFFFFF"/>
                </a:solidFill>
                <a:latin typeface="Free Sans"/>
                <a:ea typeface="Century Gothic"/>
              </a:rPr>
              <a:t>H</a:t>
            </a:r>
            <a:r>
              <a:rPr lang="en-US" sz="2400" b="0" strike="noStrike" spc="-1" dirty="0">
                <a:solidFill>
                  <a:srgbClr val="FFFFFF"/>
                </a:solidFill>
                <a:latin typeface="Free Sans"/>
                <a:ea typeface="Century Gothic"/>
              </a:rPr>
              <a:t>ackers</a:t>
            </a:r>
          </a:p>
          <a:p>
            <a:pPr marL="228600" indent="-228240">
              <a:lnSpc>
                <a:spcPct val="90000"/>
              </a:lnSpc>
              <a:buClr>
                <a:srgbClr val="FFFFFF"/>
              </a:buClr>
              <a:buFont typeface="Arial"/>
              <a:buChar char="•"/>
            </a:pPr>
            <a:endParaRPr lang="en-US" sz="2400" b="0" strike="noStrike" spc="-1" dirty="0">
              <a:solidFill>
                <a:srgbClr val="000000"/>
              </a:solidFill>
              <a:latin typeface="Free Sans"/>
            </a:endParaRPr>
          </a:p>
          <a:p>
            <a:pPr marL="360">
              <a:lnSpc>
                <a:spcPct val="90000"/>
              </a:lnSpc>
              <a:buClr>
                <a:srgbClr val="FFFFFF"/>
              </a:buClr>
            </a:pPr>
            <a:r>
              <a:rPr lang="en-US" sz="2400" b="0" strike="noStrike" spc="-1" dirty="0">
                <a:solidFill>
                  <a:srgbClr val="FFFFFF"/>
                </a:solidFill>
                <a:latin typeface="Free Sans"/>
                <a:ea typeface="Century Gothic"/>
              </a:rPr>
              <a:t>Act now </a:t>
            </a:r>
          </a:p>
          <a:p>
            <a:pPr marL="228600" indent="-228240">
              <a:lnSpc>
                <a:spcPct val="90000"/>
              </a:lnSpc>
              <a:buClr>
                <a:srgbClr val="FFFFFF"/>
              </a:buClr>
              <a:buFont typeface="Arial"/>
              <a:buChar char="•"/>
            </a:pPr>
            <a:endParaRPr lang="en-US" sz="2400" spc="-1" dirty="0">
              <a:solidFill>
                <a:srgbClr val="FFFFFF"/>
              </a:solidFill>
              <a:latin typeface="Free Sans"/>
              <a:ea typeface="Century Gothic"/>
            </a:endParaRPr>
          </a:p>
          <a:p>
            <a:pPr marL="360">
              <a:lnSpc>
                <a:spcPct val="90000"/>
              </a:lnSpc>
              <a:buClr>
                <a:srgbClr val="FFFFFF"/>
              </a:buClr>
            </a:pPr>
            <a:r>
              <a:rPr lang="en-US" sz="2400" b="0" strike="noStrike" spc="-1" dirty="0">
                <a:solidFill>
                  <a:srgbClr val="FFFFFF"/>
                </a:solidFill>
                <a:latin typeface="Free Sans"/>
              </a:rPr>
              <a:t>Financial </a:t>
            </a:r>
            <a:endParaRPr lang="en-US" sz="2400" b="0" strike="noStrike" spc="-1" dirty="0">
              <a:solidFill>
                <a:srgbClr val="000000"/>
              </a:solidFill>
              <a:latin typeface="Free Sans"/>
            </a:endParaRPr>
          </a:p>
          <a:p>
            <a:pPr marL="228600" indent="-228240">
              <a:lnSpc>
                <a:spcPct val="90000"/>
              </a:lnSpc>
              <a:buClr>
                <a:srgbClr val="FFFFFF"/>
              </a:buClr>
              <a:buFont typeface="Arial"/>
              <a:buChar char="•"/>
            </a:pPr>
            <a:endParaRPr lang="en-US" sz="2400" b="0" strike="noStrike" spc="-1" dirty="0">
              <a:solidFill>
                <a:srgbClr val="000000"/>
              </a:solidFill>
              <a:latin typeface="Free Sans"/>
            </a:endParaRPr>
          </a:p>
          <a:p>
            <a:pPr marL="360">
              <a:lnSpc>
                <a:spcPct val="90000"/>
              </a:lnSpc>
              <a:buClr>
                <a:srgbClr val="FFFFFF"/>
              </a:buClr>
            </a:pPr>
            <a:r>
              <a:rPr lang="en-US" sz="2400" b="0" strike="noStrike" spc="-1" dirty="0">
                <a:solidFill>
                  <a:srgbClr val="FFFFFF"/>
                </a:solidFill>
                <a:latin typeface="Free Sans"/>
                <a:ea typeface="Century Gothic"/>
              </a:rPr>
              <a:t>Reputation</a:t>
            </a:r>
            <a:endParaRPr lang="en-US" sz="2400" b="0" strike="noStrike" spc="-1" dirty="0">
              <a:solidFill>
                <a:srgbClr val="000000"/>
              </a:solidFill>
              <a:latin typeface="Free Sans"/>
            </a:endParaRPr>
          </a:p>
        </p:txBody>
      </p:sp>
      <p:pic>
        <p:nvPicPr>
          <p:cNvPr id="122" name="Google Shape;218;p11" descr="Green Pace logo"/>
          <p:cNvPicPr/>
          <p:nvPr/>
        </p:nvPicPr>
        <p:blipFill>
          <a:blip r:embed="rId4"/>
          <a:stretch/>
        </p:blipFill>
        <p:spPr>
          <a:xfrm>
            <a:off x="11084040" y="5440680"/>
            <a:ext cx="886320" cy="1148760"/>
          </a:xfrm>
          <a:prstGeom prst="rect">
            <a:avLst/>
          </a:prstGeom>
          <a:ln>
            <a:noFill/>
          </a:ln>
        </p:spPr>
      </p:pic>
      <p:pic>
        <p:nvPicPr>
          <p:cNvPr id="86" name="Recorded Sound">
            <a:hlinkClick r:id="" action="ppaction://media"/>
            <a:extLst>
              <a:ext uri="{FF2B5EF4-FFF2-40B4-BE49-F238E27FC236}">
                <a16:creationId xmlns:a16="http://schemas.microsoft.com/office/drawing/2014/main" id="{84E45856-6733-4068-F367-FE04E22F880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
        <p:nvSpPr>
          <p:cNvPr id="89" name="TextBox 88">
            <a:extLst>
              <a:ext uri="{FF2B5EF4-FFF2-40B4-BE49-F238E27FC236}">
                <a16:creationId xmlns:a16="http://schemas.microsoft.com/office/drawing/2014/main" id="{59CF6100-8B1A-CCF2-F63B-E54029E1D500}"/>
              </a:ext>
            </a:extLst>
          </p:cNvPr>
          <p:cNvSpPr txBox="1"/>
          <p:nvPr/>
        </p:nvSpPr>
        <p:spPr>
          <a:xfrm>
            <a:off x="1898374" y="2097562"/>
            <a:ext cx="2037522" cy="523220"/>
          </a:xfrm>
          <a:prstGeom prst="rect">
            <a:avLst/>
          </a:prstGeom>
          <a:noFill/>
        </p:spPr>
        <p:txBody>
          <a:bodyPr wrap="square" rtlCol="0">
            <a:spAutoFit/>
          </a:bodyPr>
          <a:lstStyle/>
          <a:p>
            <a:r>
              <a:rPr lang="en-US" sz="2800" dirty="0">
                <a:solidFill>
                  <a:schemeClr val="bg1"/>
                </a:solidFill>
              </a:rPr>
              <a:t>Risks</a:t>
            </a:r>
          </a:p>
        </p:txBody>
      </p:sp>
      <p:sp>
        <p:nvSpPr>
          <p:cNvPr id="90" name="TextBox 89">
            <a:extLst>
              <a:ext uri="{FF2B5EF4-FFF2-40B4-BE49-F238E27FC236}">
                <a16:creationId xmlns:a16="http://schemas.microsoft.com/office/drawing/2014/main" id="{178154AE-D481-6A91-1736-44368AD98E86}"/>
              </a:ext>
            </a:extLst>
          </p:cNvPr>
          <p:cNvSpPr txBox="1"/>
          <p:nvPr/>
        </p:nvSpPr>
        <p:spPr>
          <a:xfrm>
            <a:off x="6891130" y="2097562"/>
            <a:ext cx="2037522" cy="523220"/>
          </a:xfrm>
          <a:prstGeom prst="rect">
            <a:avLst/>
          </a:prstGeom>
          <a:noFill/>
        </p:spPr>
        <p:txBody>
          <a:bodyPr wrap="square" rtlCol="0">
            <a:spAutoFit/>
          </a:bodyPr>
          <a:lstStyle/>
          <a:p>
            <a:r>
              <a:rPr lang="en-US" sz="2800" dirty="0">
                <a:solidFill>
                  <a:schemeClr val="bg1"/>
                </a:solidFill>
              </a:rPr>
              <a:t>Benefits</a:t>
            </a:r>
          </a:p>
        </p:txBody>
      </p:sp>
      <p:sp>
        <p:nvSpPr>
          <p:cNvPr id="93" name="TextShape 2">
            <a:extLst>
              <a:ext uri="{FF2B5EF4-FFF2-40B4-BE49-F238E27FC236}">
                <a16:creationId xmlns:a16="http://schemas.microsoft.com/office/drawing/2014/main" id="{E198DE60-CADA-BC6D-FE3C-331106F52014}"/>
              </a:ext>
            </a:extLst>
          </p:cNvPr>
          <p:cNvSpPr txBox="1"/>
          <p:nvPr/>
        </p:nvSpPr>
        <p:spPr>
          <a:xfrm>
            <a:off x="6891130" y="2930790"/>
            <a:ext cx="3051313" cy="3749040"/>
          </a:xfrm>
          <a:prstGeom prst="rect">
            <a:avLst/>
          </a:prstGeom>
          <a:noFill/>
          <a:ln>
            <a:noFill/>
          </a:ln>
        </p:spPr>
        <p:txBody>
          <a:bodyPr>
            <a:normAutofit/>
          </a:bodyPr>
          <a:lstStyle/>
          <a:p>
            <a:pPr marL="360">
              <a:lnSpc>
                <a:spcPct val="90000"/>
              </a:lnSpc>
              <a:buClr>
                <a:srgbClr val="FFFFFF"/>
              </a:buClr>
            </a:pPr>
            <a:r>
              <a:rPr lang="en-US" sz="2400" spc="-1" dirty="0">
                <a:solidFill>
                  <a:srgbClr val="FFFFFF"/>
                </a:solidFill>
                <a:latin typeface="Free Sans"/>
                <a:ea typeface="Century Gothic"/>
              </a:rPr>
              <a:t>Public Trust</a:t>
            </a:r>
          </a:p>
          <a:p>
            <a:pPr marL="360">
              <a:lnSpc>
                <a:spcPct val="90000"/>
              </a:lnSpc>
              <a:buClr>
                <a:srgbClr val="FFFFFF"/>
              </a:buClr>
            </a:pPr>
            <a:endParaRPr lang="en-US" sz="2400" spc="-1" dirty="0">
              <a:solidFill>
                <a:srgbClr val="FFFFFF"/>
              </a:solidFill>
              <a:latin typeface="Free Sans"/>
              <a:ea typeface="Century Gothic"/>
            </a:endParaRPr>
          </a:p>
          <a:p>
            <a:pPr marL="360">
              <a:lnSpc>
                <a:spcPct val="90000"/>
              </a:lnSpc>
              <a:buClr>
                <a:srgbClr val="FFFFFF"/>
              </a:buClr>
            </a:pPr>
            <a:r>
              <a:rPr lang="en-US" sz="2400" spc="-1" dirty="0">
                <a:solidFill>
                  <a:srgbClr val="FFFFFF"/>
                </a:solidFill>
                <a:latin typeface="Free Sans"/>
                <a:ea typeface="Century Gothic"/>
              </a:rPr>
              <a:t>Profitability</a:t>
            </a:r>
          </a:p>
          <a:p>
            <a:pPr marL="360">
              <a:lnSpc>
                <a:spcPct val="90000"/>
              </a:lnSpc>
              <a:buClr>
                <a:srgbClr val="FFFFFF"/>
              </a:buClr>
            </a:pPr>
            <a:endParaRPr lang="en-US" sz="2400" spc="-1" dirty="0">
              <a:solidFill>
                <a:srgbClr val="FFFFFF"/>
              </a:solidFill>
              <a:latin typeface="Free Sans"/>
              <a:ea typeface="Century Gothic"/>
            </a:endParaRPr>
          </a:p>
          <a:p>
            <a:pPr marL="360">
              <a:lnSpc>
                <a:spcPct val="90000"/>
              </a:lnSpc>
              <a:buClr>
                <a:srgbClr val="FFFFFF"/>
              </a:buClr>
            </a:pPr>
            <a:r>
              <a:rPr lang="en-US" sz="2400" spc="-1" dirty="0">
                <a:solidFill>
                  <a:srgbClr val="FFFFFF"/>
                </a:solidFill>
                <a:latin typeface="Free Sans"/>
                <a:ea typeface="Century Gothic"/>
              </a:rPr>
              <a:t>Knowledge Base</a:t>
            </a:r>
          </a:p>
          <a:p>
            <a:pPr marL="360">
              <a:lnSpc>
                <a:spcPct val="90000"/>
              </a:lnSpc>
              <a:buClr>
                <a:srgbClr val="FFFFFF"/>
              </a:buClr>
            </a:pPr>
            <a:endParaRPr lang="en-US" sz="2400" spc="-1" dirty="0">
              <a:solidFill>
                <a:srgbClr val="FFFFFF"/>
              </a:solidFill>
              <a:latin typeface="Free Sans"/>
              <a:ea typeface="Century Gothic"/>
            </a:endParaRPr>
          </a:p>
          <a:p>
            <a:pPr marL="360">
              <a:lnSpc>
                <a:spcPct val="90000"/>
              </a:lnSpc>
              <a:buClr>
                <a:srgbClr val="FFFFFF"/>
              </a:buClr>
            </a:pPr>
            <a:r>
              <a:rPr lang="en-US" sz="2400" spc="-1" dirty="0">
                <a:solidFill>
                  <a:srgbClr val="FFFFFF"/>
                </a:solidFill>
                <a:latin typeface="Free Sans"/>
                <a:ea typeface="Century Gothic"/>
              </a:rPr>
              <a:t>Customer Satisfaction</a:t>
            </a:r>
            <a:endParaRPr lang="en-US" sz="2400" spc="-1" dirty="0">
              <a:solidFill>
                <a:srgbClr val="000000"/>
              </a:solidFill>
              <a:latin typeface="Free Sans"/>
              <a:ea typeface="Century Gothic"/>
            </a:endParaRPr>
          </a:p>
        </p:txBody>
      </p:sp>
    </p:spTree>
  </p:cSld>
  <p:clrMapOvr>
    <a:masterClrMapping/>
  </p:clrMapOvr>
  <mc:AlternateContent xmlns:mc="http://schemas.openxmlformats.org/markup-compatibility/2006">
    <mc:Choice xmlns:p14="http://schemas.microsoft.com/office/powerpoint/2010/main" Requires="p14">
      <p:transition spd="slow" p14:dur="2000" advTm="76821"/>
    </mc:Choice>
    <mc:Fallback>
      <p:transition spd="slow" advTm="768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821" fill="hold"/>
                                        <p:tgtEl>
                                          <p:spTgt spid="8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RECOMMENDATIONS</a:t>
            </a:r>
            <a:endParaRPr lang="en-US" sz="4000" b="0" strike="noStrike" spc="-1">
              <a:solidFill>
                <a:srgbClr val="000000"/>
              </a:solidFill>
              <a:latin typeface="Arial"/>
            </a:endParaRPr>
          </a:p>
        </p:txBody>
      </p:sp>
      <p:sp>
        <p:nvSpPr>
          <p:cNvPr id="124" name="TextShape 2"/>
          <p:cNvSpPr txBox="1"/>
          <p:nvPr/>
        </p:nvSpPr>
        <p:spPr>
          <a:xfrm>
            <a:off x="685800" y="2194560"/>
            <a:ext cx="10820160" cy="1463040"/>
          </a:xfrm>
          <a:prstGeom prst="rect">
            <a:avLst/>
          </a:prstGeom>
          <a:noFill/>
          <a:ln>
            <a:noFill/>
          </a:ln>
        </p:spPr>
        <p:txBody>
          <a:bodyPr>
            <a:normAutofit/>
          </a:bodyPr>
          <a:lstStyle/>
          <a:p>
            <a:pPr marL="914760" lvl="2">
              <a:lnSpc>
                <a:spcPct val="90000"/>
              </a:lnSpc>
              <a:buClr>
                <a:srgbClr val="FFFFFF"/>
              </a:buClr>
            </a:pPr>
            <a:r>
              <a:rPr lang="en-US" sz="1800" b="0" strike="noStrike" spc="-1" dirty="0">
                <a:solidFill>
                  <a:srgbClr val="FFFFFF"/>
                </a:solidFill>
                <a:latin typeface="Free Sans"/>
                <a:ea typeface="Century Gothic"/>
              </a:rPr>
              <a:t>Gaps in the security policy include:</a:t>
            </a:r>
            <a:endParaRPr lang="en-US" sz="1800" b="0" strike="noStrike" spc="-1" dirty="0">
              <a:solidFill>
                <a:srgbClr val="000000"/>
              </a:solidFill>
              <a:latin typeface="Arial"/>
            </a:endParaRPr>
          </a:p>
          <a:p>
            <a:pPr marL="1143000" lvl="2" indent="-228240">
              <a:lnSpc>
                <a:spcPct val="90000"/>
              </a:lnSpc>
              <a:buClr>
                <a:srgbClr val="FFFFFF"/>
              </a:buClr>
              <a:buFont typeface="Arial"/>
              <a:buChar char="•"/>
            </a:pPr>
            <a:endParaRPr lang="en-US" sz="1800" b="0" strike="noStrike" spc="-1" dirty="0">
              <a:solidFill>
                <a:srgbClr val="000000"/>
              </a:solidFill>
              <a:latin typeface="Arial"/>
            </a:endParaRPr>
          </a:p>
          <a:p>
            <a:pPr marL="1728000" lvl="3" indent="-216000">
              <a:spcBef>
                <a:spcPts val="567"/>
              </a:spcBef>
              <a:buClr>
                <a:srgbClr val="FFFFFF"/>
              </a:buClr>
              <a:buSzPct val="75000"/>
              <a:buFont typeface="Symbol" charset="2"/>
              <a:buChar char=""/>
            </a:pPr>
            <a:r>
              <a:rPr lang="en-US" sz="1800" b="0" strike="noStrike" spc="-1" dirty="0">
                <a:solidFill>
                  <a:srgbClr val="FFFFFF"/>
                </a:solidFill>
                <a:latin typeface="Free Sans"/>
                <a:ea typeface="Century Gothic"/>
              </a:rPr>
              <a:t>All known vulnerabilities are not included</a:t>
            </a:r>
            <a:endParaRPr lang="en-US" sz="1800" b="0" strike="noStrike" spc="-1" dirty="0">
              <a:solidFill>
                <a:srgbClr val="000000"/>
              </a:solidFill>
              <a:latin typeface="Arial"/>
            </a:endParaRPr>
          </a:p>
          <a:p>
            <a:pPr marL="1728000" lvl="3" indent="-216000">
              <a:spcBef>
                <a:spcPts val="567"/>
              </a:spcBef>
              <a:buClr>
                <a:srgbClr val="FFFFFF"/>
              </a:buClr>
              <a:buSzPct val="75000"/>
              <a:buFont typeface="Symbol" charset="2"/>
              <a:buChar char=""/>
            </a:pPr>
            <a:r>
              <a:rPr lang="en-US" sz="1800" b="0" strike="noStrike" spc="-1" dirty="0">
                <a:solidFill>
                  <a:srgbClr val="FFFFFF"/>
                </a:solidFill>
                <a:latin typeface="Free Sans"/>
                <a:ea typeface="Century Gothic"/>
              </a:rPr>
              <a:t>Cannot foresee future attack methods</a:t>
            </a:r>
          </a:p>
          <a:p>
            <a:pPr marL="1728000" lvl="3" indent="-216000">
              <a:spcBef>
                <a:spcPts val="567"/>
              </a:spcBef>
              <a:buClr>
                <a:srgbClr val="FFFFFF"/>
              </a:buClr>
              <a:buSzPct val="75000"/>
              <a:buFont typeface="Symbol" charset="2"/>
              <a:buChar char=""/>
            </a:pPr>
            <a:endParaRPr lang="en-US" spc="-1" dirty="0">
              <a:solidFill>
                <a:srgbClr val="FFFFFF"/>
              </a:solidFill>
              <a:latin typeface="Free Sans"/>
            </a:endParaRPr>
          </a:p>
          <a:p>
            <a:pPr marL="1728000" lvl="3" indent="-216000">
              <a:spcBef>
                <a:spcPts val="567"/>
              </a:spcBef>
              <a:buClr>
                <a:srgbClr val="FFFFFF"/>
              </a:buClr>
              <a:buSzPct val="75000"/>
              <a:buFont typeface="Symbol" charset="2"/>
              <a:buChar char=""/>
            </a:pPr>
            <a:endParaRPr lang="en-US" sz="1800" b="0" strike="noStrike" spc="-1" dirty="0">
              <a:solidFill>
                <a:srgbClr val="000000"/>
              </a:solidFill>
              <a:latin typeface="Arial"/>
            </a:endParaRPr>
          </a:p>
          <a:p>
            <a:pPr marL="1728000" lvl="3" indent="-216000">
              <a:spcBef>
                <a:spcPts val="567"/>
              </a:spcBef>
              <a:buClr>
                <a:srgbClr val="FFFFFF"/>
              </a:buClr>
              <a:buSzPct val="75000"/>
              <a:buFont typeface="Symbol" charset="2"/>
              <a:buChar char=""/>
            </a:pPr>
            <a:endParaRPr lang="en-US" sz="1800" b="0" strike="noStrike" spc="-1" dirty="0">
              <a:solidFill>
                <a:srgbClr val="000000"/>
              </a:solidFill>
              <a:latin typeface="Arial"/>
            </a:endParaRPr>
          </a:p>
        </p:txBody>
      </p:sp>
      <p:pic>
        <p:nvPicPr>
          <p:cNvPr id="125" name="Google Shape;225;p12" descr="Green Pace logo"/>
          <p:cNvPicPr/>
          <p:nvPr/>
        </p:nvPicPr>
        <p:blipFill>
          <a:blip r:embed="rId4"/>
          <a:stretch/>
        </p:blipFill>
        <p:spPr>
          <a:xfrm>
            <a:off x="11084040" y="5440680"/>
            <a:ext cx="886320" cy="1148760"/>
          </a:xfrm>
          <a:prstGeom prst="rect">
            <a:avLst/>
          </a:prstGeom>
          <a:ln>
            <a:noFill/>
          </a:ln>
        </p:spPr>
      </p:pic>
      <p:sp>
        <p:nvSpPr>
          <p:cNvPr id="126" name="TextShape 3"/>
          <p:cNvSpPr txBox="1"/>
          <p:nvPr/>
        </p:nvSpPr>
        <p:spPr>
          <a:xfrm>
            <a:off x="1571682" y="3432976"/>
            <a:ext cx="8512560" cy="2286000"/>
          </a:xfrm>
          <a:prstGeom prst="rect">
            <a:avLst/>
          </a:prstGeom>
          <a:noFill/>
          <a:ln>
            <a:noFill/>
          </a:ln>
        </p:spPr>
        <p:txBody>
          <a:bodyPr lIns="90000" tIns="45000" rIns="90000" bIns="45000">
            <a:noAutofit/>
          </a:bodyPr>
          <a:lstStyle/>
          <a:p>
            <a:pPr marL="360">
              <a:lnSpc>
                <a:spcPct val="90000"/>
              </a:lnSpc>
              <a:buClr>
                <a:srgbClr val="FFFFFF"/>
              </a:buClr>
            </a:pPr>
            <a:r>
              <a:rPr lang="en-US" sz="1800" b="0" strike="noStrike" spc="-1" dirty="0">
                <a:latin typeface="Free Sans"/>
              </a:rPr>
              <a:t>Even though no security policy can be bullet proof, it isn’t possible in this current environment to ignore it. Identifying all vulnerabilities and monitoring future attacks while also incorporating this policy into the development phase, using unit testing to test </a:t>
            </a:r>
            <a:r>
              <a:rPr lang="en-US" b="1" strike="noStrike" spc="-1" dirty="0">
                <a:solidFill>
                  <a:srgbClr val="FFFFFF"/>
                </a:solidFill>
                <a:latin typeface="Free Sans"/>
                <a:ea typeface="Century Gothic"/>
              </a:rPr>
              <a:t>Next Steps:</a:t>
            </a:r>
            <a:endParaRPr lang="en-US" b="0" strike="noStrike" spc="-1" dirty="0">
              <a:solidFill>
                <a:srgbClr val="000000"/>
              </a:solidFill>
              <a:latin typeface="Free Sans"/>
            </a:endParaRPr>
          </a:p>
          <a:p>
            <a:pPr marL="228600" indent="-228240">
              <a:lnSpc>
                <a:spcPct val="90000"/>
              </a:lnSpc>
              <a:buClr>
                <a:srgbClr val="FFFFFF"/>
              </a:buClr>
              <a:buFont typeface="Arial"/>
              <a:buChar char="•"/>
            </a:pPr>
            <a:endParaRPr lang="en-US" sz="1400" b="0" strike="noStrike" spc="-1" dirty="0">
              <a:solidFill>
                <a:srgbClr val="000000"/>
              </a:solidFill>
              <a:latin typeface="Free Sans"/>
            </a:endParaRPr>
          </a:p>
          <a:p>
            <a:pPr marL="864000" lvl="1" indent="-324000">
              <a:spcBef>
                <a:spcPts val="1134"/>
              </a:spcBef>
              <a:buClr>
                <a:srgbClr val="FFFFFF"/>
              </a:buClr>
              <a:buSzPct val="75000"/>
              <a:buFont typeface="Symbol" charset="2"/>
              <a:buChar char=""/>
            </a:pPr>
            <a:r>
              <a:rPr lang="en-US" sz="1400" b="0" strike="noStrike" spc="-1" dirty="0">
                <a:solidFill>
                  <a:srgbClr val="FFFFFF"/>
                </a:solidFill>
                <a:latin typeface="Free Sans"/>
                <a:ea typeface="Century Gothic"/>
              </a:rPr>
              <a:t>Static Review</a:t>
            </a:r>
          </a:p>
          <a:p>
            <a:pPr marL="864000" lvl="1" indent="-324000">
              <a:spcBef>
                <a:spcPts val="1134"/>
              </a:spcBef>
              <a:buClr>
                <a:srgbClr val="FFFFFF"/>
              </a:buClr>
              <a:buSzPct val="75000"/>
              <a:buFont typeface="Symbol" charset="2"/>
              <a:buChar char=""/>
            </a:pPr>
            <a:r>
              <a:rPr lang="en-US" sz="1400" spc="-1" dirty="0">
                <a:solidFill>
                  <a:schemeClr val="bg1"/>
                </a:solidFill>
                <a:latin typeface="Free Sans"/>
              </a:rPr>
              <a:t>Logging  and Monitoring</a:t>
            </a:r>
            <a:endParaRPr lang="en-US" sz="1400" b="0" strike="noStrike" spc="-1" dirty="0">
              <a:solidFill>
                <a:schemeClr val="bg1"/>
              </a:solidFill>
              <a:latin typeface="Free Sans"/>
            </a:endParaRPr>
          </a:p>
          <a:p>
            <a:pPr marL="864000" lvl="1" indent="-324000">
              <a:spcBef>
                <a:spcPts val="1134"/>
              </a:spcBef>
              <a:buClr>
                <a:srgbClr val="FFFFFF"/>
              </a:buClr>
              <a:buSzPct val="75000"/>
              <a:buFont typeface="Symbol" charset="2"/>
              <a:buChar char=""/>
            </a:pPr>
            <a:r>
              <a:rPr lang="en-US" sz="1400" b="0" strike="noStrike" spc="-1" dirty="0">
                <a:solidFill>
                  <a:srgbClr val="FFFFFF"/>
                </a:solidFill>
                <a:latin typeface="Free Sans"/>
                <a:ea typeface="Century Gothic"/>
              </a:rPr>
              <a:t>Unit Testing</a:t>
            </a:r>
            <a:endParaRPr lang="en-US" sz="1400" b="0" strike="noStrike" spc="-1" dirty="0">
              <a:solidFill>
                <a:srgbClr val="000000"/>
              </a:solidFill>
              <a:latin typeface="Free Sans"/>
            </a:endParaRPr>
          </a:p>
          <a:p>
            <a:pPr marL="864000" lvl="1" indent="-324000">
              <a:spcBef>
                <a:spcPts val="1134"/>
              </a:spcBef>
              <a:buClr>
                <a:srgbClr val="FFFFFF"/>
              </a:buClr>
              <a:buSzPct val="75000"/>
              <a:buFont typeface="Symbol" charset="2"/>
              <a:buChar char=""/>
            </a:pPr>
            <a:r>
              <a:rPr lang="en-US" sz="1400" b="0" strike="noStrike" spc="-1" dirty="0">
                <a:solidFill>
                  <a:srgbClr val="FFFFFF"/>
                </a:solidFill>
                <a:latin typeface="Free Sans"/>
                <a:ea typeface="Century Gothic"/>
              </a:rPr>
              <a:t>Penetration testing</a:t>
            </a:r>
            <a:endParaRPr lang="en-US" sz="1400" b="0" strike="noStrike" spc="-1" dirty="0">
              <a:solidFill>
                <a:srgbClr val="000000"/>
              </a:solidFill>
              <a:latin typeface="Free Sans"/>
            </a:endParaRPr>
          </a:p>
          <a:p>
            <a:r>
              <a:rPr lang="en-US" sz="1800" b="0" strike="noStrike" spc="-1" dirty="0">
                <a:latin typeface="Free Sans"/>
              </a:rPr>
              <a:t> approach and sprints, we can ensure each module works well and is secure.</a:t>
            </a:r>
            <a:endParaRPr lang="en-US" sz="1800" b="0" strike="noStrike" spc="-1" dirty="0">
              <a:latin typeface="Arial"/>
            </a:endParaRPr>
          </a:p>
          <a:p>
            <a:endParaRPr lang="en-US" sz="1800" b="0" strike="noStrike" spc="-1" dirty="0">
              <a:latin typeface="Arial"/>
            </a:endParaRPr>
          </a:p>
          <a:p>
            <a:r>
              <a:rPr lang="en-US" sz="1800" b="0" strike="noStrike" spc="-1" dirty="0">
                <a:latin typeface="Free Sans"/>
              </a:rPr>
              <a:t>Update the policy as new vulnerabilities are discovered and removed.</a:t>
            </a:r>
            <a:endParaRPr lang="en-US" sz="1800" b="0" strike="noStrike" spc="-1" dirty="0">
              <a:latin typeface="Arial"/>
            </a:endParaRPr>
          </a:p>
          <a:p>
            <a:endParaRPr lang="en-US" sz="1800" b="0" strike="noStrike" spc="-1" dirty="0">
              <a:latin typeface="Arial"/>
            </a:endParaRPr>
          </a:p>
        </p:txBody>
      </p:sp>
      <p:pic>
        <p:nvPicPr>
          <p:cNvPr id="71" name="Recorded Sound">
            <a:hlinkClick r:id="" action="ppaction://media"/>
            <a:extLst>
              <a:ext uri="{FF2B5EF4-FFF2-40B4-BE49-F238E27FC236}">
                <a16:creationId xmlns:a16="http://schemas.microsoft.com/office/drawing/2014/main" id="{36AB9D79-5BAC-BEC7-B748-4313609685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785"/>
    </mc:Choice>
    <mc:Fallback>
      <p:transition spd="slow" advTm="377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138" fill="hold"/>
                                        <p:tgtEl>
                                          <p:spTgt spid="7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1"/>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CONCLUSIONS</a:t>
            </a:r>
            <a:endParaRPr lang="en-US" sz="4000" b="0" strike="noStrike" spc="-1">
              <a:solidFill>
                <a:srgbClr val="000000"/>
              </a:solidFill>
              <a:latin typeface="Arial"/>
            </a:endParaRPr>
          </a:p>
        </p:txBody>
      </p:sp>
      <p:sp>
        <p:nvSpPr>
          <p:cNvPr id="128" name="TextShape 2"/>
          <p:cNvSpPr txBox="1"/>
          <p:nvPr/>
        </p:nvSpPr>
        <p:spPr>
          <a:xfrm>
            <a:off x="914400" y="2194560"/>
            <a:ext cx="10820160" cy="4023720"/>
          </a:xfrm>
          <a:prstGeom prst="rect">
            <a:avLst/>
          </a:prstGeom>
          <a:noFill/>
          <a:ln>
            <a:noFill/>
          </a:ln>
        </p:spPr>
        <p:txBody>
          <a:bodyPr>
            <a:normAutofit/>
          </a:bodyPr>
          <a:lstStyle/>
          <a:p>
            <a:pPr marL="228600" indent="-228240">
              <a:lnSpc>
                <a:spcPct val="90000"/>
              </a:lnSpc>
              <a:buClr>
                <a:srgbClr val="FFFFFF"/>
              </a:buClr>
              <a:buFont typeface="Arial"/>
              <a:buChar char="•"/>
            </a:pPr>
            <a:endParaRPr lang="en-US" sz="1400" b="0" strike="noStrike" spc="-1" dirty="0">
              <a:solidFill>
                <a:srgbClr val="000000"/>
              </a:solidFill>
              <a:latin typeface="Arial"/>
            </a:endParaRPr>
          </a:p>
          <a:p>
            <a:pPr marL="360">
              <a:lnSpc>
                <a:spcPct val="90000"/>
              </a:lnSpc>
              <a:buClr>
                <a:srgbClr val="FFFFFF"/>
              </a:buClr>
            </a:pPr>
            <a:r>
              <a:rPr lang="en-US" sz="2200" spc="-1" dirty="0">
                <a:solidFill>
                  <a:srgbClr val="FFFFFF"/>
                </a:solidFill>
                <a:latin typeface="Century Gothic"/>
              </a:rPr>
              <a:t>Adopt security standards</a:t>
            </a:r>
          </a:p>
          <a:p>
            <a:pPr marL="360">
              <a:lnSpc>
                <a:spcPct val="90000"/>
              </a:lnSpc>
              <a:buClr>
                <a:srgbClr val="FFFFFF"/>
              </a:buClr>
            </a:pPr>
            <a:endParaRPr lang="en-US" sz="2200" b="0" strike="noStrike" spc="-1" dirty="0">
              <a:solidFill>
                <a:srgbClr val="FFFFFF"/>
              </a:solidFill>
              <a:latin typeface="Century Gothic"/>
            </a:endParaRPr>
          </a:p>
          <a:p>
            <a:pPr marL="360">
              <a:lnSpc>
                <a:spcPct val="90000"/>
              </a:lnSpc>
              <a:buClr>
                <a:srgbClr val="FFFFFF"/>
              </a:buClr>
            </a:pPr>
            <a:r>
              <a:rPr lang="en-US" sz="2200" spc="-1" dirty="0">
                <a:solidFill>
                  <a:srgbClr val="FFFFFF"/>
                </a:solidFill>
                <a:latin typeface="Century Gothic"/>
              </a:rPr>
              <a:t>Do not wait to incorporate security</a:t>
            </a:r>
          </a:p>
          <a:p>
            <a:pPr marL="360">
              <a:lnSpc>
                <a:spcPct val="90000"/>
              </a:lnSpc>
              <a:buClr>
                <a:srgbClr val="FFFFFF"/>
              </a:buClr>
            </a:pPr>
            <a:endParaRPr lang="en-US" sz="2200" b="0" strike="noStrike" spc="-1" dirty="0">
              <a:solidFill>
                <a:srgbClr val="FFFFFF"/>
              </a:solidFill>
              <a:latin typeface="Century Gothic"/>
            </a:endParaRPr>
          </a:p>
          <a:p>
            <a:pPr marL="360">
              <a:lnSpc>
                <a:spcPct val="90000"/>
              </a:lnSpc>
              <a:buClr>
                <a:srgbClr val="FFFFFF"/>
              </a:buClr>
            </a:pPr>
            <a:r>
              <a:rPr lang="en-US" sz="2200" spc="-1" dirty="0" err="1">
                <a:solidFill>
                  <a:srgbClr val="FFFFFF"/>
                </a:solidFill>
                <a:latin typeface="Century Gothic"/>
              </a:rPr>
              <a:t>DevSecOps</a:t>
            </a:r>
            <a:r>
              <a:rPr lang="en-US" sz="2200" spc="-1" dirty="0">
                <a:solidFill>
                  <a:srgbClr val="FFFFFF"/>
                </a:solidFill>
                <a:latin typeface="Century Gothic"/>
              </a:rPr>
              <a:t> mentality</a:t>
            </a:r>
          </a:p>
          <a:p>
            <a:pPr marL="360">
              <a:lnSpc>
                <a:spcPct val="90000"/>
              </a:lnSpc>
              <a:buClr>
                <a:srgbClr val="FFFFFF"/>
              </a:buClr>
            </a:pPr>
            <a:endParaRPr lang="en-US" sz="2200" b="0" strike="noStrike" spc="-1" dirty="0">
              <a:solidFill>
                <a:srgbClr val="FFFFFF"/>
              </a:solidFill>
              <a:latin typeface="Century Gothic"/>
            </a:endParaRPr>
          </a:p>
          <a:p>
            <a:pPr marL="360">
              <a:lnSpc>
                <a:spcPct val="90000"/>
              </a:lnSpc>
              <a:buClr>
                <a:srgbClr val="FFFFFF"/>
              </a:buClr>
            </a:pPr>
            <a:endParaRPr lang="en-US" sz="2200" b="0" strike="noStrike" spc="-1" dirty="0">
              <a:solidFill>
                <a:srgbClr val="000000"/>
              </a:solidFill>
              <a:latin typeface="Arial"/>
            </a:endParaRPr>
          </a:p>
        </p:txBody>
      </p:sp>
      <p:pic>
        <p:nvPicPr>
          <p:cNvPr id="129" name="Google Shape;232;p13" descr="Green Pace logo"/>
          <p:cNvPicPr/>
          <p:nvPr/>
        </p:nvPicPr>
        <p:blipFill>
          <a:blip r:embed="rId4"/>
          <a:stretch/>
        </p:blipFill>
        <p:spPr>
          <a:xfrm>
            <a:off x="11084040" y="5440680"/>
            <a:ext cx="886320" cy="1148760"/>
          </a:xfrm>
          <a:prstGeom prst="rect">
            <a:avLst/>
          </a:prstGeom>
          <a:ln>
            <a:noFill/>
          </a:ln>
        </p:spPr>
      </p:pic>
      <p:pic>
        <p:nvPicPr>
          <p:cNvPr id="42" name="Recorded Sound">
            <a:hlinkClick r:id="" action="ppaction://media"/>
            <a:extLst>
              <a:ext uri="{FF2B5EF4-FFF2-40B4-BE49-F238E27FC236}">
                <a16:creationId xmlns:a16="http://schemas.microsoft.com/office/drawing/2014/main" id="{F89F7A3F-61E5-9646-DA6C-68F107FBA2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440"/>
    </mc:Choice>
    <mc:Fallback>
      <p:transition spd="slow" advTm="324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440"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REFERENCES</a:t>
            </a:r>
            <a:endParaRPr lang="en-US" sz="4000" b="0" strike="noStrike" spc="-1">
              <a:solidFill>
                <a:srgbClr val="000000"/>
              </a:solidFill>
              <a:latin typeface="Arial"/>
            </a:endParaRPr>
          </a:p>
        </p:txBody>
      </p:sp>
      <p:sp>
        <p:nvSpPr>
          <p:cNvPr id="131" name="TextShape 2"/>
          <p:cNvSpPr txBox="1"/>
          <p:nvPr/>
        </p:nvSpPr>
        <p:spPr>
          <a:xfrm>
            <a:off x="731520" y="2103120"/>
            <a:ext cx="10820160" cy="4023720"/>
          </a:xfrm>
          <a:prstGeom prst="rect">
            <a:avLst/>
          </a:prstGeom>
          <a:noFill/>
          <a:ln>
            <a:noFill/>
          </a:ln>
        </p:spPr>
        <p:txBody>
          <a:bodyPr>
            <a:normAutofit fontScale="87500" lnSpcReduction="10000"/>
          </a:bodyPr>
          <a:lstStyle/>
          <a:p>
            <a:pPr>
              <a:lnSpc>
                <a:spcPct val="90000"/>
              </a:lnSpc>
            </a:pPr>
            <a:r>
              <a:rPr lang="en-US" sz="1400" b="0" strike="noStrike" spc="-1">
                <a:solidFill>
                  <a:srgbClr val="FFFFFF"/>
                </a:solidFill>
                <a:latin typeface="Century Gothic"/>
                <a:ea typeface="Century Gothic"/>
              </a:rPr>
              <a:t>Seacord, R. C. (2013). Secure Coding in C and C++ (2nd ed.). Pearson Technology Group.</a:t>
            </a: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     </a:t>
            </a:r>
            <a:r>
              <a:rPr lang="en-US" sz="1400" b="0" strike="noStrike" spc="-1">
                <a:solidFill>
                  <a:srgbClr val="FFFFFF"/>
                </a:solidFill>
                <a:latin typeface="Century Gothic"/>
                <a:ea typeface="Century Gothic"/>
                <a:hlinkClick r:id="rId4"/>
              </a:rPr>
              <a:t>https://mbsdirect.vitalsource.com/books/9780132981972</a:t>
            </a:r>
            <a:endParaRPr lang="en-US" sz="1400" b="0" strike="noStrike" spc="-1">
              <a:solidFill>
                <a:srgbClr val="000000"/>
              </a:solidFill>
              <a:latin typeface="Arial"/>
            </a:endParaRPr>
          </a:p>
          <a:p>
            <a:pPr>
              <a:lnSpc>
                <a:spcPct val="90000"/>
              </a:lnSpc>
            </a:pPr>
            <a:endParaRPr lang="en-US" sz="1400" b="0" strike="noStrike" spc="-1">
              <a:solidFill>
                <a:srgbClr val="000000"/>
              </a:solidFill>
              <a:latin typeface="Arial"/>
            </a:endParaRPr>
          </a:p>
          <a:p>
            <a:pPr>
              <a:lnSpc>
                <a:spcPct val="90000"/>
              </a:lnSpc>
            </a:pP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Haldar, D. (2016). Top 15 C++ Exception handling mistakes and how to avoid them. A Coder’s Journey.</a:t>
            </a: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     </a:t>
            </a:r>
            <a:r>
              <a:rPr lang="en-US" sz="1400" b="0" strike="noStrike" spc="-1">
                <a:solidFill>
                  <a:srgbClr val="FFFFFF"/>
                </a:solidFill>
                <a:latin typeface="Century Gothic"/>
                <a:ea typeface="Century Gothic"/>
                <a:hlinkClick r:id="rId5"/>
              </a:rPr>
              <a:t>https://www.acodersjourney.com/top-15-c-exception-handling-mistakes-avoid/</a:t>
            </a:r>
            <a:endParaRPr lang="en-US" sz="1400" b="0" strike="noStrike" spc="-1">
              <a:solidFill>
                <a:srgbClr val="000000"/>
              </a:solidFill>
              <a:latin typeface="Arial"/>
            </a:endParaRPr>
          </a:p>
          <a:p>
            <a:pPr>
              <a:lnSpc>
                <a:spcPct val="90000"/>
              </a:lnSpc>
            </a:pP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Vineet, C. (2023). Simple and Static Assertion (assert) in C Programming Language. Developer Insider.</a:t>
            </a: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     </a:t>
            </a:r>
            <a:r>
              <a:rPr lang="en-US" sz="1400" b="0" strike="noStrike" spc="-1">
                <a:solidFill>
                  <a:srgbClr val="FFFFFF"/>
                </a:solidFill>
                <a:latin typeface="Century Gothic"/>
                <a:ea typeface="Century Gothic"/>
                <a:hlinkClick r:id="rId6"/>
              </a:rPr>
              <a:t>https://developerinsider.co/simple-and-static-assertion-assert-in-c-programming-language/</a:t>
            </a:r>
            <a:endParaRPr lang="en-US" sz="1400" b="0" strike="noStrike" spc="-1">
              <a:solidFill>
                <a:srgbClr val="000000"/>
              </a:solidFill>
              <a:latin typeface="Arial"/>
            </a:endParaRPr>
          </a:p>
          <a:p>
            <a:pPr>
              <a:lnSpc>
                <a:spcPct val="90000"/>
              </a:lnSpc>
            </a:pP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Google. (n.d.). DevOps tech: Shifting left on security.</a:t>
            </a: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     </a:t>
            </a:r>
            <a:r>
              <a:rPr lang="en-US" sz="1400" b="0" strike="noStrike" spc="-1">
                <a:solidFill>
                  <a:srgbClr val="FFFFFF"/>
                </a:solidFill>
                <a:latin typeface="Century Gothic"/>
                <a:ea typeface="Century Gothic"/>
                <a:hlinkClick r:id="rId7"/>
              </a:rPr>
              <a:t>https://cloud.google.com/architecture/devops/devops-tech-shifting-left-on-security</a:t>
            </a:r>
            <a:endParaRPr lang="en-US" sz="1400" b="0" strike="noStrike" spc="-1">
              <a:solidFill>
                <a:srgbClr val="000000"/>
              </a:solidFill>
              <a:latin typeface="Arial"/>
            </a:endParaRPr>
          </a:p>
          <a:p>
            <a:pPr>
              <a:lnSpc>
                <a:spcPct val="90000"/>
              </a:lnSpc>
            </a:pP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Programming Algorithms. (2023). XOR Encryption.</a:t>
            </a: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     </a:t>
            </a:r>
            <a:r>
              <a:rPr lang="en-US" sz="1400" b="0" strike="noStrike" spc="-1">
                <a:solidFill>
                  <a:srgbClr val="FFFFFF"/>
                </a:solidFill>
                <a:latin typeface="Century Gothic"/>
                <a:ea typeface="Century Gothic"/>
                <a:hlinkClick r:id="rId8"/>
              </a:rPr>
              <a:t>https://www.programmingalgorithms.com/algorithm/xor-encryption/cpp/</a:t>
            </a:r>
            <a:endParaRPr lang="en-US" sz="1400" b="0" strike="noStrike" spc="-1">
              <a:solidFill>
                <a:srgbClr val="000000"/>
              </a:solidFill>
              <a:latin typeface="Arial"/>
            </a:endParaRPr>
          </a:p>
          <a:p>
            <a:pPr>
              <a:lnSpc>
                <a:spcPct val="90000"/>
              </a:lnSpc>
            </a:pP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Beddoe, W. (2015). Understanding the Hierarchy of Principles, Policies, Standards, Procedures, and Guidelines.</a:t>
            </a: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     </a:t>
            </a:r>
            <a:r>
              <a:rPr lang="en-US" sz="1400" b="0" strike="noStrike" spc="-1">
                <a:solidFill>
                  <a:srgbClr val="FFFFFF"/>
                </a:solidFill>
                <a:latin typeface="Century Gothic"/>
                <a:ea typeface="Century Gothic"/>
                <a:hlinkClick r:id="rId9"/>
              </a:rPr>
              <a:t>https://www.linkedin.com/pulse/understanding-hierarchy-principles-policies-standards-wally-beddoe/</a:t>
            </a:r>
            <a:endParaRPr lang="en-US" sz="1400" b="0" strike="noStrike" spc="-1">
              <a:solidFill>
                <a:srgbClr val="000000"/>
              </a:solidFill>
              <a:latin typeface="Arial"/>
            </a:endParaRPr>
          </a:p>
          <a:p>
            <a:pPr>
              <a:lnSpc>
                <a:spcPct val="90000"/>
              </a:lnSpc>
            </a:pP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Carnegie Mellon University. (2020). SEI CERT C++ Coding Standard. Confluence.</a:t>
            </a: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     https://wiki.sei.cmu.edu/confluence/</a:t>
            </a:r>
            <a:endParaRPr lang="en-US" sz="1400" b="0" strike="noStrike" spc="-1">
              <a:solidFill>
                <a:srgbClr val="000000"/>
              </a:solidFill>
              <a:latin typeface="Arial"/>
            </a:endParaRPr>
          </a:p>
          <a:p>
            <a:pPr>
              <a:lnSpc>
                <a:spcPct val="90000"/>
              </a:lnSpc>
            </a:pPr>
            <a:endParaRPr lang="en-US" sz="1400" b="0" strike="noStrike" spc="-1">
              <a:solidFill>
                <a:srgbClr val="000000"/>
              </a:solidFill>
              <a:latin typeface="Arial"/>
            </a:endParaRPr>
          </a:p>
          <a:p>
            <a:pPr>
              <a:lnSpc>
                <a:spcPct val="90000"/>
              </a:lnSpc>
            </a:pPr>
            <a:endParaRPr lang="en-US" sz="1400" b="0" strike="noStrike" spc="-1">
              <a:solidFill>
                <a:srgbClr val="000000"/>
              </a:solidFill>
              <a:latin typeface="Arial"/>
            </a:endParaRPr>
          </a:p>
          <a:p>
            <a:pPr>
              <a:lnSpc>
                <a:spcPct val="90000"/>
              </a:lnSpc>
            </a:pPr>
            <a:r>
              <a:rPr lang="en-US" sz="1400" b="0" strike="noStrike" spc="-1">
                <a:solidFill>
                  <a:srgbClr val="FFFFFF"/>
                </a:solidFill>
                <a:latin typeface="Century Gothic"/>
                <a:ea typeface="Century Gothic"/>
              </a:rPr>
              <a:t>     </a:t>
            </a:r>
            <a:endParaRPr lang="en-US" sz="1400" b="0" strike="noStrike" spc="-1">
              <a:solidFill>
                <a:srgbClr val="000000"/>
              </a:solidFill>
              <a:latin typeface="Arial"/>
            </a:endParaRPr>
          </a:p>
        </p:txBody>
      </p:sp>
      <p:pic>
        <p:nvPicPr>
          <p:cNvPr id="132" name="Google Shape;239;p14" descr="Green Pace logo"/>
          <p:cNvPicPr/>
          <p:nvPr/>
        </p:nvPicPr>
        <p:blipFill>
          <a:blip r:embed="rId10"/>
          <a:stretch/>
        </p:blipFill>
        <p:spPr>
          <a:xfrm>
            <a:off x="11084040" y="5440680"/>
            <a:ext cx="886320" cy="1148760"/>
          </a:xfrm>
          <a:prstGeom prst="rect">
            <a:avLst/>
          </a:prstGeom>
          <a:ln>
            <a:noFill/>
          </a:ln>
        </p:spPr>
      </p:pic>
      <p:pic>
        <p:nvPicPr>
          <p:cNvPr id="33" name="Recorded Sound">
            <a:hlinkClick r:id="" action="ppaction://media"/>
            <a:extLst>
              <a:ext uri="{FF2B5EF4-FFF2-40B4-BE49-F238E27FC236}">
                <a16:creationId xmlns:a16="http://schemas.microsoft.com/office/drawing/2014/main" id="{48A2D28D-B904-AE6B-F254-F8A3FAE1953D}"/>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5851525" y="31845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564"/>
    </mc:Choice>
    <mc:Fallback>
      <p:transition spd="slow" advTm="11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564"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OVERVIEW: DEFENSE IN DEPTH</a:t>
            </a:r>
            <a:endParaRPr lang="en-US" sz="4000" b="0" strike="noStrike" spc="-1">
              <a:solidFill>
                <a:srgbClr val="000000"/>
              </a:solidFill>
              <a:latin typeface="Arial"/>
            </a:endParaRPr>
          </a:p>
        </p:txBody>
      </p:sp>
      <p:sp>
        <p:nvSpPr>
          <p:cNvPr id="89" name="TextShape 2"/>
          <p:cNvSpPr txBox="1"/>
          <p:nvPr/>
        </p:nvSpPr>
        <p:spPr>
          <a:xfrm>
            <a:off x="685800" y="2834640"/>
            <a:ext cx="3794760" cy="3749040"/>
          </a:xfrm>
          <a:prstGeom prst="rect">
            <a:avLst/>
          </a:prstGeom>
          <a:noFill/>
          <a:ln>
            <a:noFill/>
          </a:ln>
        </p:spPr>
        <p:txBody>
          <a:bodyPr>
            <a:normAutofit/>
          </a:bodyPr>
          <a:lstStyle/>
          <a:p>
            <a:pPr marL="685800">
              <a:lnSpc>
                <a:spcPct val="90000"/>
              </a:lnSpc>
              <a:tabLst>
                <a:tab pos="0" algn="l"/>
              </a:tabLst>
            </a:pPr>
            <a:endParaRPr lang="en-US" sz="1400" b="0" strike="noStrike" spc="-1">
              <a:solidFill>
                <a:srgbClr val="000000"/>
              </a:solidFill>
              <a:latin typeface="Free Sans"/>
            </a:endParaRPr>
          </a:p>
          <a:p>
            <a:pPr marL="685800">
              <a:lnSpc>
                <a:spcPct val="90000"/>
              </a:lnSpc>
              <a:tabLst>
                <a:tab pos="0" algn="l"/>
              </a:tabLst>
            </a:pPr>
            <a:r>
              <a:rPr lang="en-US" sz="1400" b="0" strike="noStrike" spc="-1">
                <a:solidFill>
                  <a:srgbClr val="FFFFFF"/>
                </a:solidFill>
                <a:latin typeface="Free Sans"/>
                <a:ea typeface="Century Gothic"/>
              </a:rPr>
              <a:t>The Green Pace Security policy will be implemented to incorporate security into the coding phase of projects. The need for security is ever increasing. As part of the Defense In Depth concept, this security policy will be followed to reduce threats from outside of the company. </a:t>
            </a:r>
            <a:endParaRPr lang="en-US" sz="1400" b="0" strike="noStrike" spc="-1">
              <a:solidFill>
                <a:srgbClr val="000000"/>
              </a:solidFill>
              <a:latin typeface="Free Sans"/>
            </a:endParaRPr>
          </a:p>
          <a:p>
            <a:pPr marL="685800">
              <a:lnSpc>
                <a:spcPct val="90000"/>
              </a:lnSpc>
              <a:tabLst>
                <a:tab pos="0" algn="l"/>
              </a:tabLst>
            </a:pPr>
            <a:endParaRPr lang="en-US" sz="1400" b="0" strike="noStrike" spc="-1">
              <a:solidFill>
                <a:srgbClr val="000000"/>
              </a:solidFill>
              <a:latin typeface="Free Sans"/>
            </a:endParaRPr>
          </a:p>
          <a:p>
            <a:pPr marL="685800">
              <a:lnSpc>
                <a:spcPct val="90000"/>
              </a:lnSpc>
              <a:tabLst>
                <a:tab pos="0" algn="l"/>
              </a:tabLst>
            </a:pPr>
            <a:r>
              <a:rPr lang="en-US" sz="1400" b="0" strike="noStrike" spc="-1">
                <a:solidFill>
                  <a:srgbClr val="FFFFFF"/>
                </a:solidFill>
                <a:latin typeface="Free Sans"/>
                <a:ea typeface="Century Gothic"/>
              </a:rPr>
              <a:t>Adding security as part of the development process will save the company money in the development life cycle and from lawsuits while also keeping the public trust.</a:t>
            </a:r>
            <a:endParaRPr lang="en-US" sz="1400" b="0" strike="noStrike" spc="-1">
              <a:solidFill>
                <a:srgbClr val="000000"/>
              </a:solidFill>
              <a:latin typeface="Free Sans"/>
            </a:endParaRPr>
          </a:p>
          <a:p>
            <a:pPr>
              <a:lnSpc>
                <a:spcPct val="90000"/>
              </a:lnSpc>
              <a:spcBef>
                <a:spcPts val="1001"/>
              </a:spcBef>
              <a:tabLst>
                <a:tab pos="0" algn="l"/>
              </a:tabLst>
            </a:pPr>
            <a:endParaRPr lang="en-US" sz="1400" b="0" strike="noStrike" spc="-1">
              <a:solidFill>
                <a:srgbClr val="000000"/>
              </a:solidFill>
              <a:latin typeface="Free Sans"/>
            </a:endParaRPr>
          </a:p>
        </p:txBody>
      </p:sp>
      <p:pic>
        <p:nvPicPr>
          <p:cNvPr id="90"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nvPr/>
        </p:nvPicPr>
        <p:blipFill>
          <a:blip r:embed="rId4"/>
          <a:stretch/>
        </p:blipFill>
        <p:spPr>
          <a:xfrm>
            <a:off x="4663440" y="2839320"/>
            <a:ext cx="6453000" cy="3796920"/>
          </a:xfrm>
          <a:prstGeom prst="rect">
            <a:avLst/>
          </a:prstGeom>
          <a:ln>
            <a:noFill/>
          </a:ln>
        </p:spPr>
      </p:pic>
      <p:pic>
        <p:nvPicPr>
          <p:cNvPr id="91" name="Google Shape;154;p3" descr="Green Pace logo"/>
          <p:cNvPicPr/>
          <p:nvPr/>
        </p:nvPicPr>
        <p:blipFill>
          <a:blip r:embed="rId5"/>
          <a:stretch/>
        </p:blipFill>
        <p:spPr>
          <a:xfrm>
            <a:off x="11084040" y="5440680"/>
            <a:ext cx="886320" cy="1148760"/>
          </a:xfrm>
          <a:prstGeom prst="rect">
            <a:avLst/>
          </a:prstGeom>
          <a:ln>
            <a:noFill/>
          </a:ln>
        </p:spPr>
      </p:pic>
      <p:pic>
        <p:nvPicPr>
          <p:cNvPr id="219" name="Recorded Sound">
            <a:hlinkClick r:id="" action="ppaction://media"/>
            <a:extLst>
              <a:ext uri="{FF2B5EF4-FFF2-40B4-BE49-F238E27FC236}">
                <a16:creationId xmlns:a16="http://schemas.microsoft.com/office/drawing/2014/main" id="{F2D16782-59B1-B1FC-C06E-26226AF0727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851525" y="31845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758"/>
    </mc:Choice>
    <mc:Fallback>
      <p:transition spd="slow" advTm="237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758" fill="hold"/>
                                        <p:tgtEl>
                                          <p:spTgt spid="21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1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THREATS MATRIX</a:t>
            </a:r>
            <a:endParaRPr lang="en-US" sz="4000" b="0" strike="noStrike" spc="-1">
              <a:solidFill>
                <a:srgbClr val="000000"/>
              </a:solidFill>
              <a:latin typeface="Arial"/>
            </a:endParaRPr>
          </a:p>
        </p:txBody>
      </p:sp>
      <p:sp>
        <p:nvSpPr>
          <p:cNvPr id="93" name="TextShape 2"/>
          <p:cNvSpPr txBox="1"/>
          <p:nvPr/>
        </p:nvSpPr>
        <p:spPr>
          <a:xfrm>
            <a:off x="548640" y="2468880"/>
            <a:ext cx="2485800" cy="3291840"/>
          </a:xfrm>
          <a:prstGeom prst="rect">
            <a:avLst/>
          </a:prstGeom>
          <a:noFill/>
          <a:ln>
            <a:noFill/>
          </a:ln>
        </p:spPr>
        <p:txBody>
          <a:bodyPr>
            <a:normAutofit/>
          </a:bodyPr>
          <a:lstStyle/>
          <a:p>
            <a:pPr marL="228600">
              <a:lnSpc>
                <a:spcPct val="107000"/>
              </a:lnSpc>
              <a:tabLst>
                <a:tab pos="0" algn="l"/>
              </a:tabLst>
            </a:pPr>
            <a:r>
              <a:rPr lang="en-US" sz="1400" b="0" strike="noStrike" spc="-1">
                <a:solidFill>
                  <a:srgbClr val="FFFFFF"/>
                </a:solidFill>
                <a:latin typeface="Free Sans"/>
                <a:ea typeface="Century Gothic"/>
              </a:rPr>
              <a:t>The top left of this matrix show threats that are likely and to the right is the priority. Bottom left shows the less likely threats with a lower priority on the right</a:t>
            </a:r>
            <a:endParaRPr lang="en-US" sz="1400" b="0" strike="noStrike" spc="-1">
              <a:solidFill>
                <a:srgbClr val="000000"/>
              </a:solidFill>
              <a:latin typeface="Free Sans"/>
            </a:endParaRPr>
          </a:p>
          <a:p>
            <a:pPr marL="228600">
              <a:lnSpc>
                <a:spcPct val="107000"/>
              </a:lnSpc>
              <a:tabLst>
                <a:tab pos="0" algn="l"/>
              </a:tabLst>
            </a:pPr>
            <a:endParaRPr lang="en-US" sz="1400" b="0" strike="noStrike" spc="-1">
              <a:solidFill>
                <a:srgbClr val="000000"/>
              </a:solidFill>
              <a:latin typeface="Free Sans"/>
            </a:endParaRPr>
          </a:p>
          <a:p>
            <a:pPr marL="228600">
              <a:lnSpc>
                <a:spcPct val="107000"/>
              </a:lnSpc>
              <a:tabLst>
                <a:tab pos="0" algn="l"/>
              </a:tabLst>
            </a:pPr>
            <a:r>
              <a:rPr lang="en-US" sz="1400" b="0" strike="noStrike" spc="-1">
                <a:solidFill>
                  <a:srgbClr val="FFFFFF"/>
                </a:solidFill>
                <a:latin typeface="Free Sans"/>
                <a:ea typeface="Century Gothic"/>
              </a:rPr>
              <a:t>In some cases, the likelihood is low, but the cost of remediation is high. In these cases priority is high, but if the likelihood is high with less cost or severity it may be lower priority</a:t>
            </a:r>
            <a:endParaRPr lang="en-US" sz="1400" b="0" strike="noStrike" spc="-1">
              <a:solidFill>
                <a:srgbClr val="000000"/>
              </a:solidFill>
              <a:latin typeface="Free Sans"/>
            </a:endParaRPr>
          </a:p>
        </p:txBody>
      </p:sp>
      <p:graphicFrame>
        <p:nvGraphicFramePr>
          <p:cNvPr id="94" name="Table 3"/>
          <p:cNvGraphicFramePr/>
          <p:nvPr/>
        </p:nvGraphicFramePr>
        <p:xfrm>
          <a:off x="3171960" y="2561040"/>
          <a:ext cx="7835040" cy="3538440"/>
        </p:xfrm>
        <a:graphic>
          <a:graphicData uri="http://schemas.openxmlformats.org/drawingml/2006/table">
            <a:tbl>
              <a:tblPr/>
              <a:tblGrid>
                <a:gridCol w="4030200">
                  <a:extLst>
                    <a:ext uri="{9D8B030D-6E8A-4147-A177-3AD203B41FA5}">
                      <a16:colId xmlns:a16="http://schemas.microsoft.com/office/drawing/2014/main" val="20000"/>
                    </a:ext>
                  </a:extLst>
                </a:gridCol>
                <a:gridCol w="3804840">
                  <a:extLst>
                    <a:ext uri="{9D8B030D-6E8A-4147-A177-3AD203B41FA5}">
                      <a16:colId xmlns:a16="http://schemas.microsoft.com/office/drawing/2014/main" val="20001"/>
                    </a:ext>
                  </a:extLst>
                </a:gridCol>
              </a:tblGrid>
              <a:tr h="1769040">
                <a:tc>
                  <a:txBody>
                    <a:bodyPr/>
                    <a:lstStyle/>
                    <a:p>
                      <a:pPr algn="ctr"/>
                      <a:r>
                        <a:rPr lang="en-US" sz="1300" b="1" strike="noStrike" spc="-1">
                          <a:solidFill>
                            <a:srgbClr val="000000"/>
                          </a:solidFill>
                          <a:latin typeface="Free Sans"/>
                          <a:ea typeface="Arial"/>
                        </a:rPr>
                        <a:t>LIKELY</a:t>
                      </a:r>
                      <a:endParaRPr lang="en-US" sz="1300" b="0" strike="noStrike" spc="-1">
                        <a:latin typeface="Free Sans"/>
                      </a:endParaRPr>
                    </a:p>
                    <a:p>
                      <a:pPr algn="ctr"/>
                      <a:endParaRPr lang="en-US" sz="1300" b="0" strike="noStrike" spc="-1">
                        <a:latin typeface="Free Sans"/>
                      </a:endParaRPr>
                    </a:p>
                    <a:p>
                      <a:pPr algn="ctr"/>
                      <a:r>
                        <a:rPr lang="en-US" sz="1100" b="0" strike="noStrike" spc="-1">
                          <a:solidFill>
                            <a:srgbClr val="000000"/>
                          </a:solidFill>
                          <a:latin typeface="Free Sans"/>
                          <a:ea typeface="Arial"/>
                        </a:rPr>
                        <a:t>STD-001-C</a:t>
                      </a:r>
                      <a:endParaRPr lang="en-US" sz="1100" b="0" strike="noStrike" spc="-1">
                        <a:latin typeface="Free Sans"/>
                      </a:endParaRPr>
                    </a:p>
                    <a:p>
                      <a:pPr algn="ctr"/>
                      <a:r>
                        <a:rPr lang="en-US" sz="1100" b="0" strike="noStrike" spc="-1">
                          <a:solidFill>
                            <a:srgbClr val="000000"/>
                          </a:solidFill>
                          <a:latin typeface="Free Sans"/>
                          <a:ea typeface="Arial"/>
                        </a:rPr>
                        <a:t>STD-003-CPP</a:t>
                      </a:r>
                      <a:endParaRPr lang="en-US" sz="1100" b="0" strike="noStrike" spc="-1">
                        <a:latin typeface="Free Sans"/>
                      </a:endParaRPr>
                    </a:p>
                    <a:p>
                      <a:pPr algn="ctr"/>
                      <a:r>
                        <a:rPr lang="en-US" sz="1100" b="0" strike="noStrike" spc="-1">
                          <a:solidFill>
                            <a:srgbClr val="000000"/>
                          </a:solidFill>
                          <a:latin typeface="Free Sans"/>
                          <a:ea typeface="Arial"/>
                        </a:rPr>
                        <a:t>STD-004-C</a:t>
                      </a:r>
                      <a:endParaRPr lang="en-US" sz="1100" b="0" strike="noStrike" spc="-1">
                        <a:latin typeface="Free Sans"/>
                      </a:endParaRPr>
                    </a:p>
                    <a:p>
                      <a:pPr algn="ctr"/>
                      <a:r>
                        <a:rPr lang="en-US" sz="1100" b="0" strike="noStrike" spc="-1">
                          <a:solidFill>
                            <a:srgbClr val="000000"/>
                          </a:solidFill>
                          <a:latin typeface="Free Sans"/>
                          <a:ea typeface="Arial"/>
                        </a:rPr>
                        <a:t>STD-007-CPP</a:t>
                      </a:r>
                      <a:endParaRPr lang="en-US" sz="1100" b="0" strike="noStrike" spc="-1">
                        <a:latin typeface="Free Sans"/>
                      </a:endParaRPr>
                    </a:p>
                    <a:p>
                      <a:pPr algn="ctr"/>
                      <a:r>
                        <a:rPr lang="en-US" sz="1100" b="0" strike="noStrike" spc="-1">
                          <a:solidFill>
                            <a:srgbClr val="000000"/>
                          </a:solidFill>
                          <a:latin typeface="Free Sans"/>
                          <a:ea typeface="Arial"/>
                        </a:rPr>
                        <a:t>STD-008-CPP</a:t>
                      </a:r>
                      <a:endParaRPr lang="en-US" sz="1100" b="0" strike="noStrike" spc="-1">
                        <a:latin typeface="Free Sans"/>
                      </a:endParaRPr>
                    </a:p>
                    <a:p>
                      <a:pPr algn="ctr"/>
                      <a:r>
                        <a:rPr lang="en-US" sz="1100" b="0" strike="noStrike" spc="-1">
                          <a:solidFill>
                            <a:srgbClr val="000000"/>
                          </a:solidFill>
                          <a:latin typeface="Free Sans"/>
                          <a:ea typeface="Arial"/>
                        </a:rPr>
                        <a:t>STD-009-C</a:t>
                      </a:r>
                      <a:endParaRPr lang="en-US" sz="1100" b="0" strike="noStrike" spc="-1">
                        <a:latin typeface="Free Sans"/>
                      </a:endParaRPr>
                    </a:p>
                    <a:p>
                      <a:pPr algn="ctr"/>
                      <a:r>
                        <a:rPr lang="en-US" sz="1100" b="0" strike="noStrike" spc="-1">
                          <a:solidFill>
                            <a:srgbClr val="000000"/>
                          </a:solidFill>
                          <a:latin typeface="Free Sans"/>
                          <a:ea typeface="Arial"/>
                        </a:rPr>
                        <a:t>STD-010-C</a:t>
                      </a:r>
                      <a:endParaRPr lang="en-US" sz="1100" b="0" strike="noStrike" spc="-1">
                        <a:latin typeface="Free Sans"/>
                      </a:endParaRPr>
                    </a:p>
                  </a:txBody>
                  <a:tcPr marL="91080" marR="91080">
                    <a:lnL w="28080">
                      <a:solidFill>
                        <a:srgbClr val="9E9E9E"/>
                      </a:solidFill>
                    </a:lnL>
                    <a:lnR w="28080">
                      <a:solidFill>
                        <a:srgbClr val="9E9E9E"/>
                      </a:solidFill>
                    </a:lnR>
                    <a:lnT w="28080">
                      <a:solidFill>
                        <a:srgbClr val="9E9E9E"/>
                      </a:solidFill>
                    </a:lnT>
                    <a:lnB w="28080">
                      <a:solidFill>
                        <a:srgbClr val="9E9E9E"/>
                      </a:solidFill>
                    </a:lnB>
                    <a:solidFill>
                      <a:srgbClr val="FFF2CC"/>
                    </a:solidFill>
                  </a:tcPr>
                </a:tc>
                <a:tc>
                  <a:txBody>
                    <a:bodyPr/>
                    <a:lstStyle/>
                    <a:p>
                      <a:pPr algn="ctr"/>
                      <a:r>
                        <a:rPr lang="en-US" sz="1300" b="1" strike="noStrike" spc="-1">
                          <a:solidFill>
                            <a:srgbClr val="000000"/>
                          </a:solidFill>
                          <a:latin typeface="Free Sans"/>
                          <a:ea typeface="Arial"/>
                        </a:rPr>
                        <a:t>HIGH PRIORITY</a:t>
                      </a:r>
                      <a:endParaRPr lang="en-US" sz="1300" b="0" strike="noStrike" spc="-1">
                        <a:latin typeface="Free Sans"/>
                      </a:endParaRPr>
                    </a:p>
                    <a:p>
                      <a:pPr algn="ctr"/>
                      <a:endParaRPr lang="en-US" sz="1300" b="0" strike="noStrike" spc="-1">
                        <a:latin typeface="Free Sans"/>
                      </a:endParaRPr>
                    </a:p>
                    <a:p>
                      <a:pPr algn="ctr"/>
                      <a:r>
                        <a:rPr lang="en-US" sz="1100" b="0" strike="noStrike" spc="-1">
                          <a:solidFill>
                            <a:srgbClr val="000000"/>
                          </a:solidFill>
                          <a:latin typeface="Free Sans"/>
                          <a:ea typeface="Arial"/>
                        </a:rPr>
                        <a:t>STD-001-C</a:t>
                      </a:r>
                      <a:endParaRPr lang="en-US" sz="1100" b="0" strike="noStrike" spc="-1">
                        <a:latin typeface="Free Sans"/>
                      </a:endParaRPr>
                    </a:p>
                    <a:p>
                      <a:pPr algn="ctr"/>
                      <a:r>
                        <a:rPr lang="en-US" sz="1100" b="0" strike="noStrike" spc="-1">
                          <a:solidFill>
                            <a:srgbClr val="000000"/>
                          </a:solidFill>
                          <a:latin typeface="Free Sans"/>
                          <a:ea typeface="Arial"/>
                        </a:rPr>
                        <a:t>STD-003-CPP</a:t>
                      </a:r>
                      <a:endParaRPr lang="en-US" sz="1100" b="0" strike="noStrike" spc="-1">
                        <a:latin typeface="Free Sans"/>
                      </a:endParaRPr>
                    </a:p>
                    <a:p>
                      <a:pPr algn="ctr"/>
                      <a:r>
                        <a:rPr lang="en-US" sz="1100" b="0" strike="noStrike" spc="-1">
                          <a:solidFill>
                            <a:srgbClr val="000000"/>
                          </a:solidFill>
                          <a:latin typeface="Free Sans"/>
                          <a:ea typeface="Arial"/>
                        </a:rPr>
                        <a:t>STD-004-C</a:t>
                      </a:r>
                      <a:endParaRPr lang="en-US" sz="1100" b="0" strike="noStrike" spc="-1">
                        <a:latin typeface="Free Sans"/>
                      </a:endParaRPr>
                    </a:p>
                    <a:p>
                      <a:pPr algn="ctr"/>
                      <a:r>
                        <a:rPr lang="en-US" sz="1100" b="0" strike="noStrike" spc="-1">
                          <a:solidFill>
                            <a:srgbClr val="000000"/>
                          </a:solidFill>
                          <a:latin typeface="Free Sans"/>
                          <a:ea typeface="Arial"/>
                        </a:rPr>
                        <a:t>STD-005-C</a:t>
                      </a:r>
                      <a:endParaRPr lang="en-US" sz="1100" b="0" strike="noStrike" spc="-1">
                        <a:latin typeface="Free Sans"/>
                      </a:endParaRPr>
                    </a:p>
                    <a:p>
                      <a:pPr algn="ctr"/>
                      <a:r>
                        <a:rPr lang="en-US" sz="1100" b="0" strike="noStrike" spc="-1">
                          <a:solidFill>
                            <a:srgbClr val="000000"/>
                          </a:solidFill>
                          <a:latin typeface="Free Sans"/>
                          <a:ea typeface="Arial"/>
                        </a:rPr>
                        <a:t>STD-008-CPP</a:t>
                      </a:r>
                      <a:endParaRPr lang="en-US" sz="1100" b="0" strike="noStrike" spc="-1">
                        <a:latin typeface="Free Sans"/>
                      </a:endParaRPr>
                    </a:p>
                    <a:p>
                      <a:pPr algn="ctr"/>
                      <a:r>
                        <a:rPr lang="en-US" sz="1100" b="0" strike="noStrike" spc="-1">
                          <a:solidFill>
                            <a:srgbClr val="000000"/>
                          </a:solidFill>
                          <a:latin typeface="Free Sans"/>
                          <a:ea typeface="Arial"/>
                        </a:rPr>
                        <a:t>STD-010-C</a:t>
                      </a:r>
                      <a:endParaRPr lang="en-US" sz="1100" b="0" strike="noStrike" spc="-1">
                        <a:latin typeface="Free Sans"/>
                      </a:endParaRPr>
                    </a:p>
                  </a:txBody>
                  <a:tcPr marL="91080" marR="91080">
                    <a:lnL w="28080">
                      <a:solidFill>
                        <a:srgbClr val="9E9E9E"/>
                      </a:solidFill>
                    </a:lnL>
                    <a:lnR w="28080">
                      <a:solidFill>
                        <a:srgbClr val="9E9E9E"/>
                      </a:solidFill>
                    </a:lnR>
                    <a:lnT w="28080">
                      <a:solidFill>
                        <a:srgbClr val="9E9E9E"/>
                      </a:solidFill>
                    </a:lnT>
                    <a:lnB w="28080">
                      <a:solidFill>
                        <a:srgbClr val="9E9E9E"/>
                      </a:solidFill>
                    </a:lnB>
                    <a:solidFill>
                      <a:srgbClr val="FFF2CC"/>
                    </a:solidFill>
                  </a:tcPr>
                </a:tc>
                <a:extLst>
                  <a:ext uri="{0D108BD9-81ED-4DB2-BD59-A6C34878D82A}">
                    <a16:rowId xmlns:a16="http://schemas.microsoft.com/office/drawing/2014/main" val="10000"/>
                  </a:ext>
                </a:extLst>
              </a:tr>
              <a:tr h="1769400">
                <a:tc>
                  <a:txBody>
                    <a:bodyPr/>
                    <a:lstStyle/>
                    <a:p>
                      <a:pPr algn="ctr"/>
                      <a:r>
                        <a:rPr lang="en-US" sz="1300" b="1" strike="noStrike" spc="-1">
                          <a:solidFill>
                            <a:srgbClr val="000000"/>
                          </a:solidFill>
                          <a:latin typeface="Free Sans"/>
                          <a:ea typeface="Arial"/>
                        </a:rPr>
                        <a:t>UNLIKELY</a:t>
                      </a:r>
                      <a:endParaRPr lang="en-US" sz="1300" b="0" strike="noStrike" spc="-1">
                        <a:latin typeface="Free Sans"/>
                      </a:endParaRPr>
                    </a:p>
                    <a:p>
                      <a:pPr algn="ctr"/>
                      <a:endParaRPr lang="en-US" sz="1300" b="0" strike="noStrike" spc="-1">
                        <a:latin typeface="Free Sans"/>
                      </a:endParaRPr>
                    </a:p>
                    <a:p>
                      <a:pPr algn="ctr"/>
                      <a:r>
                        <a:rPr lang="en-US" sz="1100" b="0" strike="noStrike" spc="-1">
                          <a:solidFill>
                            <a:srgbClr val="000000"/>
                          </a:solidFill>
                          <a:latin typeface="Free Sans"/>
                          <a:ea typeface="Arial"/>
                        </a:rPr>
                        <a:t>STD-002-C</a:t>
                      </a:r>
                      <a:endParaRPr lang="en-US" sz="1100" b="0" strike="noStrike" spc="-1">
                        <a:latin typeface="Free Sans"/>
                      </a:endParaRPr>
                    </a:p>
                    <a:p>
                      <a:pPr algn="ctr"/>
                      <a:r>
                        <a:rPr lang="en-US" sz="1100" b="0" strike="noStrike" spc="-1">
                          <a:solidFill>
                            <a:srgbClr val="000000"/>
                          </a:solidFill>
                          <a:latin typeface="Free Sans"/>
                          <a:ea typeface="Arial"/>
                        </a:rPr>
                        <a:t>STD-006-C</a:t>
                      </a:r>
                      <a:endParaRPr lang="en-US" sz="1100" b="0" strike="noStrike" spc="-1">
                        <a:latin typeface="Free Sans"/>
                      </a:endParaRPr>
                    </a:p>
                    <a:p>
                      <a:pPr algn="ctr"/>
                      <a:endParaRPr lang="en-US" sz="1100" b="0" strike="noStrike" spc="-1">
                        <a:latin typeface="Free Sans"/>
                      </a:endParaRPr>
                    </a:p>
                  </a:txBody>
                  <a:tcPr marL="91080" marR="91080">
                    <a:lnL w="28080">
                      <a:solidFill>
                        <a:srgbClr val="9E9E9E"/>
                      </a:solidFill>
                    </a:lnL>
                    <a:lnR w="28080">
                      <a:solidFill>
                        <a:srgbClr val="9E9E9E"/>
                      </a:solidFill>
                    </a:lnR>
                    <a:lnT w="28080">
                      <a:solidFill>
                        <a:srgbClr val="9E9E9E"/>
                      </a:solidFill>
                    </a:lnT>
                    <a:lnB w="28080">
                      <a:solidFill>
                        <a:srgbClr val="9E9E9E"/>
                      </a:solidFill>
                    </a:lnB>
                    <a:solidFill>
                      <a:srgbClr val="FFF2CC"/>
                    </a:solidFill>
                  </a:tcPr>
                </a:tc>
                <a:tc>
                  <a:txBody>
                    <a:bodyPr/>
                    <a:lstStyle/>
                    <a:p>
                      <a:pPr algn="ctr"/>
                      <a:r>
                        <a:rPr lang="en-US" sz="1300" b="1" strike="noStrike" spc="-1">
                          <a:solidFill>
                            <a:srgbClr val="000000"/>
                          </a:solidFill>
                          <a:latin typeface="Free Sans"/>
                          <a:ea typeface="Arial"/>
                        </a:rPr>
                        <a:t>LOW PRIORITY</a:t>
                      </a:r>
                      <a:endParaRPr lang="en-US" sz="1300" b="0" strike="noStrike" spc="-1">
                        <a:latin typeface="Free Sans"/>
                      </a:endParaRPr>
                    </a:p>
                    <a:p>
                      <a:pPr algn="ctr"/>
                      <a:endParaRPr lang="en-US" sz="1300" b="0" strike="noStrike" spc="-1">
                        <a:latin typeface="Free Sans"/>
                      </a:endParaRPr>
                    </a:p>
                    <a:p>
                      <a:pPr algn="ctr"/>
                      <a:r>
                        <a:rPr lang="en-US" sz="1100" b="0" strike="noStrike" spc="-1">
                          <a:solidFill>
                            <a:srgbClr val="000000"/>
                          </a:solidFill>
                          <a:latin typeface="Free Sans"/>
                          <a:ea typeface="Arial"/>
                        </a:rPr>
                        <a:t>STD-002-C</a:t>
                      </a:r>
                      <a:endParaRPr lang="en-US" sz="1100" b="0" strike="noStrike" spc="-1">
                        <a:latin typeface="Free Sans"/>
                      </a:endParaRPr>
                    </a:p>
                    <a:p>
                      <a:pPr algn="ctr"/>
                      <a:r>
                        <a:rPr lang="en-US" sz="1100" b="0" strike="noStrike" spc="-1">
                          <a:solidFill>
                            <a:srgbClr val="000000"/>
                          </a:solidFill>
                          <a:latin typeface="Free Sans"/>
                          <a:ea typeface="Arial"/>
                        </a:rPr>
                        <a:t>STD-006-C</a:t>
                      </a:r>
                      <a:endParaRPr lang="en-US" sz="1100" b="0" strike="noStrike" spc="-1">
                        <a:latin typeface="Free Sans"/>
                      </a:endParaRPr>
                    </a:p>
                    <a:p>
                      <a:pPr algn="ctr"/>
                      <a:r>
                        <a:rPr lang="en-US" sz="1100" b="0" strike="noStrike" spc="-1">
                          <a:solidFill>
                            <a:srgbClr val="000000"/>
                          </a:solidFill>
                          <a:latin typeface="Free Sans"/>
                          <a:ea typeface="Arial"/>
                        </a:rPr>
                        <a:t>STD-007-CPP</a:t>
                      </a:r>
                      <a:endParaRPr lang="en-US" sz="1100" b="0" strike="noStrike" spc="-1">
                        <a:latin typeface="Free Sans"/>
                      </a:endParaRPr>
                    </a:p>
                    <a:p>
                      <a:pPr algn="ctr"/>
                      <a:r>
                        <a:rPr lang="en-US" sz="1100" b="0" strike="noStrike" spc="-1">
                          <a:solidFill>
                            <a:srgbClr val="000000"/>
                          </a:solidFill>
                          <a:latin typeface="Free Sans"/>
                          <a:ea typeface="Arial"/>
                        </a:rPr>
                        <a:t>STD-009-C</a:t>
                      </a:r>
                      <a:endParaRPr lang="en-US" sz="1100" b="0" strike="noStrike" spc="-1">
                        <a:latin typeface="Free Sans"/>
                      </a:endParaRPr>
                    </a:p>
                  </a:txBody>
                  <a:tcPr marL="91080" marR="91080">
                    <a:lnL w="28080">
                      <a:solidFill>
                        <a:srgbClr val="9E9E9E"/>
                      </a:solidFill>
                    </a:lnL>
                    <a:lnR w="28080">
                      <a:solidFill>
                        <a:srgbClr val="9E9E9E"/>
                      </a:solidFill>
                    </a:lnR>
                    <a:lnT w="28080">
                      <a:solidFill>
                        <a:srgbClr val="9E9E9E"/>
                      </a:solidFill>
                    </a:lnT>
                    <a:lnB w="28080">
                      <a:solidFill>
                        <a:srgbClr val="9E9E9E"/>
                      </a:solidFill>
                    </a:lnB>
                    <a:solidFill>
                      <a:srgbClr val="FFF2CC"/>
                    </a:solidFill>
                  </a:tcPr>
                </a:tc>
                <a:extLst>
                  <a:ext uri="{0D108BD9-81ED-4DB2-BD59-A6C34878D82A}">
                    <a16:rowId xmlns:a16="http://schemas.microsoft.com/office/drawing/2014/main" val="10001"/>
                  </a:ext>
                </a:extLst>
              </a:tr>
            </a:tbl>
          </a:graphicData>
        </a:graphic>
      </p:graphicFrame>
      <p:pic>
        <p:nvPicPr>
          <p:cNvPr id="95" name="Google Shape;162;p4" descr="Green Pace logo"/>
          <p:cNvPicPr/>
          <p:nvPr/>
        </p:nvPicPr>
        <p:blipFill>
          <a:blip r:embed="rId4"/>
          <a:stretch/>
        </p:blipFill>
        <p:spPr>
          <a:xfrm>
            <a:off x="11084040" y="5440680"/>
            <a:ext cx="886320" cy="1148760"/>
          </a:xfrm>
          <a:prstGeom prst="rect">
            <a:avLst/>
          </a:prstGeom>
          <a:ln>
            <a:noFill/>
          </a:ln>
        </p:spPr>
      </p:pic>
      <p:pic>
        <p:nvPicPr>
          <p:cNvPr id="115" name="Recorded Sound">
            <a:hlinkClick r:id="" action="ppaction://media"/>
            <a:extLst>
              <a:ext uri="{FF2B5EF4-FFF2-40B4-BE49-F238E27FC236}">
                <a16:creationId xmlns:a16="http://schemas.microsoft.com/office/drawing/2014/main" id="{3E719453-BAC4-7D45-473E-3242E6230CC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801"/>
    </mc:Choice>
    <mc:Fallback>
      <p:transition spd="slow" advTm="23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801" fill="hold"/>
                                        <p:tgtEl>
                                          <p:spTgt spid="1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10 PRINCIPLES</a:t>
            </a:r>
            <a:endParaRPr lang="en-US" sz="4000" b="0" strike="noStrike" spc="-1">
              <a:solidFill>
                <a:srgbClr val="000000"/>
              </a:solidFill>
              <a:latin typeface="Arial"/>
            </a:endParaRPr>
          </a:p>
        </p:txBody>
      </p:sp>
      <p:pic>
        <p:nvPicPr>
          <p:cNvPr id="97" name="Google Shape;169;p5" descr="Green Pace logo"/>
          <p:cNvPicPr/>
          <p:nvPr/>
        </p:nvPicPr>
        <p:blipFill>
          <a:blip r:embed="rId4"/>
          <a:stretch/>
        </p:blipFill>
        <p:spPr>
          <a:xfrm>
            <a:off x="11084040" y="5440680"/>
            <a:ext cx="886320" cy="1148760"/>
          </a:xfrm>
          <a:prstGeom prst="rect">
            <a:avLst/>
          </a:prstGeom>
          <a:ln>
            <a:noFill/>
          </a:ln>
        </p:spPr>
      </p:pic>
      <p:pic>
        <p:nvPicPr>
          <p:cNvPr id="89" name="Recorded Sound">
            <a:hlinkClick r:id="" action="ppaction://media"/>
            <a:extLst>
              <a:ext uri="{FF2B5EF4-FFF2-40B4-BE49-F238E27FC236}">
                <a16:creationId xmlns:a16="http://schemas.microsoft.com/office/drawing/2014/main" id="{66A8F930-8353-E9F6-1850-6D1711639D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graphicFrame>
        <p:nvGraphicFramePr>
          <p:cNvPr id="103" name="Table 102">
            <a:extLst>
              <a:ext uri="{FF2B5EF4-FFF2-40B4-BE49-F238E27FC236}">
                <a16:creationId xmlns:a16="http://schemas.microsoft.com/office/drawing/2014/main" id="{A03E6B7E-AB4F-07B6-8F23-6D26DE9E7D9C}"/>
              </a:ext>
            </a:extLst>
          </p:cNvPr>
          <p:cNvGraphicFramePr>
            <a:graphicFrameLocks noGrp="1"/>
          </p:cNvGraphicFramePr>
          <p:nvPr>
            <p:extLst>
              <p:ext uri="{D42A27DB-BD31-4B8C-83A1-F6EECF244321}">
                <p14:modId xmlns:p14="http://schemas.microsoft.com/office/powerpoint/2010/main" val="1499520930"/>
              </p:ext>
            </p:extLst>
          </p:nvPr>
        </p:nvGraphicFramePr>
        <p:xfrm>
          <a:off x="1157273" y="2382769"/>
          <a:ext cx="4694252" cy="2269560"/>
        </p:xfrm>
        <a:graphic>
          <a:graphicData uri="http://schemas.openxmlformats.org/drawingml/2006/table">
            <a:tbl>
              <a:tblPr/>
              <a:tblGrid>
                <a:gridCol w="4694252">
                  <a:extLst>
                    <a:ext uri="{9D8B030D-6E8A-4147-A177-3AD203B41FA5}">
                      <a16:colId xmlns:a16="http://schemas.microsoft.com/office/drawing/2014/main" val="686698209"/>
                    </a:ext>
                  </a:extLst>
                </a:gridCol>
              </a:tblGrid>
              <a:tr h="380880">
                <a:tc>
                  <a:txBody>
                    <a:bodyPr/>
                    <a:lstStyle/>
                    <a:p>
                      <a:pPr algn="l"/>
                      <a:r>
                        <a:rPr lang="en-US" sz="2000" b="0" strike="noStrike" spc="-1" dirty="0">
                          <a:solidFill>
                            <a:srgbClr val="FFFFFF"/>
                          </a:solidFill>
                          <a:latin typeface="Free sANS"/>
                        </a:rPr>
                        <a:t>Validate</a:t>
                      </a:r>
                      <a:r>
                        <a:rPr lang="en-US" sz="2000" b="1" strike="noStrike" spc="-1" dirty="0">
                          <a:solidFill>
                            <a:srgbClr val="FFFFFF"/>
                          </a:solidFill>
                          <a:latin typeface="Free sANS"/>
                        </a:rPr>
                        <a:t> </a:t>
                      </a:r>
                      <a:r>
                        <a:rPr lang="en-US" sz="2000" b="0" strike="noStrike" spc="-1" dirty="0">
                          <a:solidFill>
                            <a:srgbClr val="FFFFFF"/>
                          </a:solidFill>
                          <a:latin typeface="Free sANS"/>
                        </a:rPr>
                        <a:t>Input Data</a:t>
                      </a:r>
                    </a:p>
                  </a:txBody>
                  <a:tcPr marL="90000" marR="90000">
                    <a:lnL w="720">
                      <a:solidFill>
                        <a:srgbClr val="111111"/>
                      </a:solidFill>
                    </a:lnL>
                    <a:lnR w="720" cap="flat" cmpd="sng" algn="ctr">
                      <a:solidFill>
                        <a:srgbClr val="111111"/>
                      </a:solidFill>
                      <a:prstDash val="solid"/>
                      <a:round/>
                      <a:headEnd type="none" w="med" len="med"/>
                      <a:tailEnd type="none" w="med" len="med"/>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4022313446"/>
                  </a:ext>
                </a:extLst>
              </a:tr>
              <a:tr h="520200">
                <a:tc>
                  <a:txBody>
                    <a:bodyPr/>
                    <a:lstStyle/>
                    <a:p>
                      <a:r>
                        <a:rPr lang="en-US" sz="2000" b="0" strike="noStrike" spc="-1">
                          <a:solidFill>
                            <a:srgbClr val="FFFFFF"/>
                          </a:solidFill>
                          <a:latin typeface="Free sANS"/>
                        </a:rPr>
                        <a:t>Heed Compiler Warnings</a:t>
                      </a:r>
                    </a:p>
                  </a:txBody>
                  <a:tcPr marL="90000" marR="90000">
                    <a:lnL w="720">
                      <a:solidFill>
                        <a:srgbClr val="111111"/>
                      </a:solidFill>
                    </a:lnL>
                    <a:lnR w="720" cap="flat" cmpd="sng" algn="ctr">
                      <a:solidFill>
                        <a:srgbClr val="111111"/>
                      </a:solidFill>
                      <a:prstDash val="solid"/>
                      <a:round/>
                      <a:headEnd type="none" w="med" len="med"/>
                      <a:tailEnd type="none" w="med" len="med"/>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1374268431"/>
                  </a:ext>
                </a:extLst>
              </a:tr>
              <a:tr h="380880">
                <a:tc>
                  <a:txBody>
                    <a:bodyPr/>
                    <a:lstStyle/>
                    <a:p>
                      <a:r>
                        <a:rPr lang="en-US" sz="2000" b="0" strike="noStrike" spc="-1" dirty="0">
                          <a:solidFill>
                            <a:srgbClr val="FFFFFF"/>
                          </a:solidFill>
                          <a:latin typeface="Free sANS"/>
                        </a:rPr>
                        <a:t>Architect and Design for Security Policies</a:t>
                      </a:r>
                    </a:p>
                  </a:txBody>
                  <a:tcPr marL="90000" marR="90000">
                    <a:lnL w="720">
                      <a:solidFill>
                        <a:srgbClr val="111111"/>
                      </a:solidFill>
                    </a:lnL>
                    <a:lnR w="720" cap="flat" cmpd="sng" algn="ctr">
                      <a:solidFill>
                        <a:srgbClr val="111111"/>
                      </a:solidFill>
                      <a:prstDash val="solid"/>
                      <a:round/>
                      <a:headEnd type="none" w="med" len="med"/>
                      <a:tailEnd type="none" w="med" len="med"/>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2216502163"/>
                  </a:ext>
                </a:extLst>
              </a:tr>
              <a:tr h="520200">
                <a:tc>
                  <a:txBody>
                    <a:bodyPr/>
                    <a:lstStyle/>
                    <a:p>
                      <a:r>
                        <a:rPr lang="en-US" sz="2000" b="0" strike="noStrike" spc="-1" dirty="0">
                          <a:solidFill>
                            <a:srgbClr val="FFFFFF"/>
                          </a:solidFill>
                          <a:latin typeface="Free sANS"/>
                        </a:rPr>
                        <a:t>Keep It Simple</a:t>
                      </a:r>
                    </a:p>
                  </a:txBody>
                  <a:tcPr marL="90000" marR="90000">
                    <a:lnL w="720">
                      <a:solidFill>
                        <a:srgbClr val="111111"/>
                      </a:solidFill>
                    </a:lnL>
                    <a:lnR w="720" cap="flat" cmpd="sng" algn="ctr">
                      <a:solidFill>
                        <a:srgbClr val="111111"/>
                      </a:solidFill>
                      <a:prstDash val="solid"/>
                      <a:round/>
                      <a:headEnd type="none" w="med" len="med"/>
                      <a:tailEnd type="none" w="med" len="med"/>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2066414007"/>
                  </a:ext>
                </a:extLst>
              </a:tr>
              <a:tr h="436680">
                <a:tc>
                  <a:txBody>
                    <a:bodyPr/>
                    <a:lstStyle/>
                    <a:p>
                      <a:r>
                        <a:rPr lang="en-US" sz="2000" b="0" strike="noStrike" spc="-1" dirty="0">
                          <a:solidFill>
                            <a:srgbClr val="FFFFFF"/>
                          </a:solidFill>
                          <a:latin typeface="Free sANS"/>
                        </a:rPr>
                        <a:t>Default Deny</a:t>
                      </a:r>
                    </a:p>
                  </a:txBody>
                  <a:tcPr marL="90000" marR="90000">
                    <a:lnL w="720">
                      <a:solidFill>
                        <a:srgbClr val="111111"/>
                      </a:solidFill>
                    </a:lnL>
                    <a:lnR w="720" cap="flat" cmpd="sng" algn="ctr">
                      <a:solidFill>
                        <a:srgbClr val="111111"/>
                      </a:solidFill>
                      <a:prstDash val="solid"/>
                      <a:round/>
                      <a:headEnd type="none" w="med" len="med"/>
                      <a:tailEnd type="none" w="med" len="med"/>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3598657659"/>
                  </a:ext>
                </a:extLst>
              </a:tr>
            </a:tbl>
          </a:graphicData>
        </a:graphic>
      </p:graphicFrame>
      <p:graphicFrame>
        <p:nvGraphicFramePr>
          <p:cNvPr id="104" name="Table 103">
            <a:extLst>
              <a:ext uri="{FF2B5EF4-FFF2-40B4-BE49-F238E27FC236}">
                <a16:creationId xmlns:a16="http://schemas.microsoft.com/office/drawing/2014/main" id="{730E0C24-327B-8F5B-736B-D4EA87861E0F}"/>
              </a:ext>
            </a:extLst>
          </p:cNvPr>
          <p:cNvGraphicFramePr>
            <a:graphicFrameLocks noGrp="1"/>
          </p:cNvGraphicFramePr>
          <p:nvPr>
            <p:extLst>
              <p:ext uri="{D42A27DB-BD31-4B8C-83A1-F6EECF244321}">
                <p14:modId xmlns:p14="http://schemas.microsoft.com/office/powerpoint/2010/main" val="1915661087"/>
              </p:ext>
            </p:extLst>
          </p:nvPr>
        </p:nvGraphicFramePr>
        <p:xfrm>
          <a:off x="6811348" y="2382769"/>
          <a:ext cx="4694252" cy="2310000"/>
        </p:xfrm>
        <a:graphic>
          <a:graphicData uri="http://schemas.openxmlformats.org/drawingml/2006/table">
            <a:tbl>
              <a:tblPr/>
              <a:tblGrid>
                <a:gridCol w="4694252">
                  <a:extLst>
                    <a:ext uri="{9D8B030D-6E8A-4147-A177-3AD203B41FA5}">
                      <a16:colId xmlns:a16="http://schemas.microsoft.com/office/drawing/2014/main" val="408957910"/>
                    </a:ext>
                  </a:extLst>
                </a:gridCol>
              </a:tblGrid>
              <a:tr h="520200">
                <a:tc>
                  <a:txBody>
                    <a:bodyPr/>
                    <a:lstStyle/>
                    <a:p>
                      <a:r>
                        <a:rPr lang="en-US" sz="2000" b="0" strike="noStrike" spc="-1" dirty="0">
                          <a:solidFill>
                            <a:srgbClr val="FFFFFF"/>
                          </a:solidFill>
                          <a:latin typeface="Free sANS"/>
                        </a:rPr>
                        <a:t>Adhere to the Principle of Least Privilege</a:t>
                      </a:r>
                    </a:p>
                  </a:txBody>
                  <a:tcPr marL="90000" marR="90000">
                    <a:lnL w="720" cap="flat" cmpd="sng" algn="ctr">
                      <a:solidFill>
                        <a:srgbClr val="111111"/>
                      </a:solidFill>
                      <a:prstDash val="solid"/>
                      <a:round/>
                      <a:headEnd type="none" w="med" len="med"/>
                      <a:tailEnd type="none" w="med" len="med"/>
                    </a:lnL>
                    <a:lnR w="720">
                      <a:solidFill>
                        <a:srgbClr val="111111"/>
                      </a:solidFill>
                    </a:lnR>
                    <a:lnT w="720" cap="flat" cmpd="sng" algn="ctr">
                      <a:solidFill>
                        <a:srgbClr val="111111"/>
                      </a:solidFill>
                      <a:prstDash val="solid"/>
                      <a:round/>
                      <a:headEnd type="none" w="med" len="med"/>
                      <a:tailEnd type="none" w="med" len="med"/>
                    </a:lnT>
                    <a:lnB w="720" cap="flat" cmpd="sng" algn="ctr">
                      <a:solidFill>
                        <a:srgbClr val="111111"/>
                      </a:solidFill>
                      <a:prstDash val="solid"/>
                      <a:round/>
                      <a:headEnd type="none" w="med" len="med"/>
                      <a:tailEnd type="none" w="med" len="med"/>
                    </a:lnB>
                    <a:solidFill>
                      <a:srgbClr val="000000"/>
                    </a:solidFill>
                  </a:tcPr>
                </a:tc>
                <a:extLst>
                  <a:ext uri="{0D108BD9-81ED-4DB2-BD59-A6C34878D82A}">
                    <a16:rowId xmlns:a16="http://schemas.microsoft.com/office/drawing/2014/main" val="910119369"/>
                  </a:ext>
                </a:extLst>
              </a:tr>
              <a:tr h="380880">
                <a:tc>
                  <a:txBody>
                    <a:bodyPr/>
                    <a:lstStyle/>
                    <a:p>
                      <a:r>
                        <a:rPr lang="en-US" sz="2000" b="0" strike="noStrike" spc="-1" dirty="0">
                          <a:solidFill>
                            <a:srgbClr val="FFFFFF"/>
                          </a:solidFill>
                          <a:latin typeface="Free sANS"/>
                        </a:rPr>
                        <a:t>Sanitize Data Sent to Other Systems</a:t>
                      </a:r>
                    </a:p>
                  </a:txBody>
                  <a:tcPr marL="90000" marR="90000">
                    <a:lnL w="720" cap="flat" cmpd="sng" algn="ctr">
                      <a:solidFill>
                        <a:srgbClr val="111111"/>
                      </a:solidFill>
                      <a:prstDash val="solid"/>
                      <a:round/>
                      <a:headEnd type="none" w="med" len="med"/>
                      <a:tailEnd type="none" w="med" len="med"/>
                    </a:lnL>
                    <a:lnR w="720">
                      <a:solidFill>
                        <a:srgbClr val="111111"/>
                      </a:solidFill>
                    </a:lnR>
                    <a:lnT w="720" cap="flat" cmpd="sng" algn="ctr">
                      <a:solidFill>
                        <a:srgbClr val="111111"/>
                      </a:solidFill>
                      <a:prstDash val="solid"/>
                      <a:round/>
                      <a:headEnd type="none" w="med" len="med"/>
                      <a:tailEnd type="none" w="med" len="med"/>
                    </a:lnT>
                    <a:lnB w="720" cap="flat" cmpd="sng" algn="ctr">
                      <a:solidFill>
                        <a:srgbClr val="111111"/>
                      </a:solidFill>
                      <a:prstDash val="solid"/>
                      <a:round/>
                      <a:headEnd type="none" w="med" len="med"/>
                      <a:tailEnd type="none" w="med" len="med"/>
                    </a:lnB>
                    <a:solidFill>
                      <a:srgbClr val="000000"/>
                    </a:solidFill>
                  </a:tcPr>
                </a:tc>
                <a:extLst>
                  <a:ext uri="{0D108BD9-81ED-4DB2-BD59-A6C34878D82A}">
                    <a16:rowId xmlns:a16="http://schemas.microsoft.com/office/drawing/2014/main" val="2950274233"/>
                  </a:ext>
                </a:extLst>
              </a:tr>
              <a:tr h="520200">
                <a:tc>
                  <a:txBody>
                    <a:bodyPr/>
                    <a:lstStyle/>
                    <a:p>
                      <a:r>
                        <a:rPr lang="en-US" sz="2000" b="0" strike="noStrike" spc="-1" dirty="0">
                          <a:solidFill>
                            <a:srgbClr val="FFFFFF"/>
                          </a:solidFill>
                          <a:latin typeface="Free sANS"/>
                        </a:rPr>
                        <a:t>Practice Defense in Depth </a:t>
                      </a:r>
                    </a:p>
                  </a:txBody>
                  <a:tcPr marL="90000" marR="90000">
                    <a:lnL w="720" cap="flat" cmpd="sng" algn="ctr">
                      <a:solidFill>
                        <a:srgbClr val="111111"/>
                      </a:solidFill>
                      <a:prstDash val="solid"/>
                      <a:round/>
                      <a:headEnd type="none" w="med" len="med"/>
                      <a:tailEnd type="none" w="med" len="med"/>
                    </a:lnL>
                    <a:lnR w="720">
                      <a:solidFill>
                        <a:srgbClr val="111111"/>
                      </a:solidFill>
                    </a:lnR>
                    <a:lnT w="720" cap="flat" cmpd="sng" algn="ctr">
                      <a:solidFill>
                        <a:srgbClr val="111111"/>
                      </a:solidFill>
                      <a:prstDash val="solid"/>
                      <a:round/>
                      <a:headEnd type="none" w="med" len="med"/>
                      <a:tailEnd type="none" w="med" len="med"/>
                    </a:lnT>
                    <a:lnB w="720" cap="flat" cmpd="sng" algn="ctr">
                      <a:solidFill>
                        <a:srgbClr val="111111"/>
                      </a:solidFill>
                      <a:prstDash val="solid"/>
                      <a:round/>
                      <a:headEnd type="none" w="med" len="med"/>
                      <a:tailEnd type="none" w="med" len="med"/>
                    </a:lnB>
                    <a:solidFill>
                      <a:srgbClr val="000000"/>
                    </a:solidFill>
                  </a:tcPr>
                </a:tc>
                <a:extLst>
                  <a:ext uri="{0D108BD9-81ED-4DB2-BD59-A6C34878D82A}">
                    <a16:rowId xmlns:a16="http://schemas.microsoft.com/office/drawing/2014/main" val="554196699"/>
                  </a:ext>
                </a:extLst>
              </a:tr>
              <a:tr h="436680">
                <a:tc>
                  <a:txBody>
                    <a:bodyPr/>
                    <a:lstStyle/>
                    <a:p>
                      <a:r>
                        <a:rPr lang="en-US" sz="2000" b="0" strike="noStrike" spc="-1" dirty="0">
                          <a:solidFill>
                            <a:srgbClr val="FFFFFF"/>
                          </a:solidFill>
                          <a:latin typeface="Free sANS"/>
                        </a:rPr>
                        <a:t>Use Effective Quality Assurance Techniques</a:t>
                      </a:r>
                    </a:p>
                  </a:txBody>
                  <a:tcPr marL="90000" marR="90000">
                    <a:lnL w="720" cap="flat" cmpd="sng" algn="ctr">
                      <a:solidFill>
                        <a:srgbClr val="111111"/>
                      </a:solidFill>
                      <a:prstDash val="solid"/>
                      <a:round/>
                      <a:headEnd type="none" w="med" len="med"/>
                      <a:tailEnd type="none" w="med" len="med"/>
                    </a:lnL>
                    <a:lnR w="720">
                      <a:solidFill>
                        <a:srgbClr val="111111"/>
                      </a:solidFill>
                    </a:lnR>
                    <a:lnT w="720" cap="flat" cmpd="sng" algn="ctr">
                      <a:solidFill>
                        <a:srgbClr val="111111"/>
                      </a:solidFill>
                      <a:prstDash val="solid"/>
                      <a:round/>
                      <a:headEnd type="none" w="med" len="med"/>
                      <a:tailEnd type="none" w="med" len="med"/>
                    </a:lnT>
                    <a:lnB w="720" cap="flat" cmpd="sng" algn="ctr">
                      <a:solidFill>
                        <a:srgbClr val="111111"/>
                      </a:solidFill>
                      <a:prstDash val="solid"/>
                      <a:round/>
                      <a:headEnd type="none" w="med" len="med"/>
                      <a:tailEnd type="none" w="med" len="med"/>
                    </a:lnB>
                    <a:solidFill>
                      <a:srgbClr val="000000"/>
                    </a:solidFill>
                  </a:tcPr>
                </a:tc>
                <a:extLst>
                  <a:ext uri="{0D108BD9-81ED-4DB2-BD59-A6C34878D82A}">
                    <a16:rowId xmlns:a16="http://schemas.microsoft.com/office/drawing/2014/main" val="3137155209"/>
                  </a:ext>
                </a:extLst>
              </a:tr>
              <a:tr h="436680">
                <a:tc>
                  <a:txBody>
                    <a:bodyPr/>
                    <a:lstStyle/>
                    <a:p>
                      <a:r>
                        <a:rPr lang="en-US" sz="2000" b="0" strike="noStrike" spc="-1" dirty="0">
                          <a:solidFill>
                            <a:srgbClr val="FFFFFF"/>
                          </a:solidFill>
                          <a:latin typeface="Free sANS"/>
                        </a:rPr>
                        <a:t>Adopt a Secure Coding Standard</a:t>
                      </a:r>
                    </a:p>
                  </a:txBody>
                  <a:tcPr marL="90000" marR="90000">
                    <a:lnL w="720">
                      <a:solidFill>
                        <a:srgbClr val="111111"/>
                      </a:solidFill>
                    </a:lnL>
                    <a:lnR w="720">
                      <a:solidFill>
                        <a:srgbClr val="111111"/>
                      </a:solidFill>
                    </a:lnR>
                    <a:lnT w="720" cap="flat" cmpd="sng" algn="ctr">
                      <a:solidFill>
                        <a:srgbClr val="111111"/>
                      </a:solidFill>
                      <a:prstDash val="solid"/>
                      <a:round/>
                      <a:headEnd type="none" w="med" len="med"/>
                      <a:tailEnd type="none" w="med" len="med"/>
                    </a:lnT>
                    <a:lnB w="720" cap="flat" cmpd="sng" algn="ctr">
                      <a:solidFill>
                        <a:srgbClr val="111111"/>
                      </a:solidFill>
                      <a:prstDash val="solid"/>
                      <a:round/>
                      <a:headEnd type="none" w="med" len="med"/>
                      <a:tailEnd type="none" w="med" len="med"/>
                    </a:lnB>
                    <a:solidFill>
                      <a:srgbClr val="000000"/>
                    </a:solidFill>
                  </a:tcPr>
                </a:tc>
                <a:extLst>
                  <a:ext uri="{0D108BD9-81ED-4DB2-BD59-A6C34878D82A}">
                    <a16:rowId xmlns:a16="http://schemas.microsoft.com/office/drawing/2014/main" val="2321169458"/>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advTm="11587"/>
    </mc:Choice>
    <mc:Fallback>
      <p:transition spd="slow" advTm="115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587" fill="hold"/>
                                        <p:tgtEl>
                                          <p:spTgt spid="8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CODING STANDARDS</a:t>
            </a:r>
            <a:endParaRPr lang="en-US" sz="4000" b="0" strike="noStrike" spc="-1">
              <a:solidFill>
                <a:srgbClr val="000000"/>
              </a:solidFill>
              <a:latin typeface="Arial"/>
            </a:endParaRPr>
          </a:p>
        </p:txBody>
      </p:sp>
      <p:pic>
        <p:nvPicPr>
          <p:cNvPr id="100" name="Google Shape;176;p6" descr="Green Pace logo"/>
          <p:cNvPicPr/>
          <p:nvPr/>
        </p:nvPicPr>
        <p:blipFill>
          <a:blip r:embed="rId4"/>
          <a:stretch/>
        </p:blipFill>
        <p:spPr>
          <a:xfrm>
            <a:off x="11084040" y="5440680"/>
            <a:ext cx="886320" cy="1148760"/>
          </a:xfrm>
          <a:prstGeom prst="rect">
            <a:avLst/>
          </a:prstGeom>
          <a:ln>
            <a:noFill/>
          </a:ln>
        </p:spPr>
      </p:pic>
      <p:sp>
        <p:nvSpPr>
          <p:cNvPr id="102" name="TextShape 3"/>
          <p:cNvSpPr txBox="1"/>
          <p:nvPr/>
        </p:nvSpPr>
        <p:spPr>
          <a:xfrm>
            <a:off x="1005840" y="1853640"/>
            <a:ext cx="9875520" cy="889560"/>
          </a:xfrm>
          <a:prstGeom prst="rect">
            <a:avLst/>
          </a:prstGeom>
          <a:noFill/>
          <a:ln>
            <a:noFill/>
          </a:ln>
        </p:spPr>
        <p:txBody>
          <a:bodyPr lIns="90000" tIns="45000" rIns="90000" bIns="45000">
            <a:noAutofit/>
          </a:bodyPr>
          <a:lstStyle/>
          <a:p>
            <a:r>
              <a:rPr lang="en-US" sz="1400" b="0" strike="noStrike" spc="-1">
                <a:solidFill>
                  <a:srgbClr val="FFFFFF"/>
                </a:solidFill>
                <a:latin typeface="Arial"/>
                <a:ea typeface="Noto Sans CJK SC"/>
              </a:rPr>
              <a:t>Using the coding priority of 1 – 10 the higher priority. In terms of cost of remediation or severity, the priority is higher or lower. For example STD-001-C has a priority of P8 with a likelihood of probable with medium remediation cost so it will be given a high priority where as STD-002-C has low severity and low remediation cost as well as being unlikely, therefore it should be considered, but isn’t a high priority. Other threats should be determined and fixed first.</a:t>
            </a:r>
            <a:endParaRPr lang="en-US" sz="1400" b="0" strike="noStrike" spc="-1">
              <a:latin typeface="Arial"/>
            </a:endParaRPr>
          </a:p>
        </p:txBody>
      </p:sp>
      <p:pic>
        <p:nvPicPr>
          <p:cNvPr id="84" name="Recorded Sound">
            <a:hlinkClick r:id="" action="ppaction://media"/>
            <a:extLst>
              <a:ext uri="{FF2B5EF4-FFF2-40B4-BE49-F238E27FC236}">
                <a16:creationId xmlns:a16="http://schemas.microsoft.com/office/drawing/2014/main" id="{5DD5D4CF-DA40-D069-6385-76A2AFD661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graphicFrame>
        <p:nvGraphicFramePr>
          <p:cNvPr id="93" name="Table 92">
            <a:extLst>
              <a:ext uri="{FF2B5EF4-FFF2-40B4-BE49-F238E27FC236}">
                <a16:creationId xmlns:a16="http://schemas.microsoft.com/office/drawing/2014/main" id="{CA6549B3-E6D5-7054-624D-DD3B49248053}"/>
              </a:ext>
            </a:extLst>
          </p:cNvPr>
          <p:cNvGraphicFramePr>
            <a:graphicFrameLocks noGrp="1"/>
          </p:cNvGraphicFramePr>
          <p:nvPr>
            <p:extLst>
              <p:ext uri="{D42A27DB-BD31-4B8C-83A1-F6EECF244321}">
                <p14:modId xmlns:p14="http://schemas.microsoft.com/office/powerpoint/2010/main" val="4277498991"/>
              </p:ext>
            </p:extLst>
          </p:nvPr>
        </p:nvGraphicFramePr>
        <p:xfrm>
          <a:off x="3379304" y="3587760"/>
          <a:ext cx="1410840" cy="2377440"/>
        </p:xfrm>
        <a:graphic>
          <a:graphicData uri="http://schemas.openxmlformats.org/drawingml/2006/table">
            <a:tbl>
              <a:tblPr/>
              <a:tblGrid>
                <a:gridCol w="1410840">
                  <a:extLst>
                    <a:ext uri="{9D8B030D-6E8A-4147-A177-3AD203B41FA5}">
                      <a16:colId xmlns:a16="http://schemas.microsoft.com/office/drawing/2014/main" val="1237646618"/>
                    </a:ext>
                  </a:extLst>
                </a:gridCol>
              </a:tblGrid>
              <a:tr h="312480">
                <a:tc>
                  <a:txBody>
                    <a:bodyPr/>
                    <a:lstStyle/>
                    <a:p>
                      <a:pPr algn="ctr"/>
                      <a:r>
                        <a:rPr lang="en-US" sz="1800" b="0" strike="noStrike" spc="-1" dirty="0">
                          <a:solidFill>
                            <a:srgbClr val="FFFFFF"/>
                          </a:solidFill>
                          <a:latin typeface="Free sANS"/>
                          <a:ea typeface="Noto Sans CJK SC"/>
                        </a:rPr>
                        <a:t>Assertions</a:t>
                      </a:r>
                      <a:endParaRPr lang="en-US" sz="1800" b="0" strike="noStrike" spc="-1" dirty="0">
                        <a:solidFill>
                          <a:srgbClr val="FFFFFF"/>
                        </a:solidFill>
                        <a:latin typeface="Free sANS"/>
                      </a:endParaRP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2296339078"/>
                  </a:ext>
                </a:extLst>
              </a:tr>
              <a:tr h="312480">
                <a:tc>
                  <a:txBody>
                    <a:bodyPr/>
                    <a:lstStyle/>
                    <a:p>
                      <a:pPr algn="ctr"/>
                      <a:r>
                        <a:rPr lang="en-US" sz="1800" b="0" strike="noStrike" spc="-1" dirty="0">
                          <a:solidFill>
                            <a:srgbClr val="FFFFFF"/>
                          </a:solidFill>
                          <a:latin typeface="Free sANS"/>
                          <a:ea typeface="Noto Sans CJK SC"/>
                        </a:rPr>
                        <a:t>Exceptions</a:t>
                      </a:r>
                      <a:endParaRPr lang="en-US" sz="1800" b="0" strike="noStrike" spc="-1" dirty="0">
                        <a:solidFill>
                          <a:srgbClr val="FFFFFF"/>
                        </a:solidFill>
                        <a:latin typeface="Free sANS"/>
                      </a:endParaRP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1048468513"/>
                  </a:ext>
                </a:extLst>
              </a:tr>
              <a:tr h="312480">
                <a:tc>
                  <a:txBody>
                    <a:bodyPr/>
                    <a:lstStyle/>
                    <a:p>
                      <a:pPr algn="ctr"/>
                      <a:r>
                        <a:rPr lang="en-US" sz="1800" b="0" strike="noStrike" spc="-1">
                          <a:solidFill>
                            <a:srgbClr val="FFFFFF"/>
                          </a:solidFill>
                          <a:latin typeface="Free sANS"/>
                          <a:ea typeface="Noto Sans CJK SC"/>
                        </a:rPr>
                        <a:t>Expressions</a:t>
                      </a:r>
                      <a:endParaRPr lang="en-US" sz="1800" b="0" strike="noStrike" spc="-1">
                        <a:solidFill>
                          <a:srgbClr val="FFFFFF"/>
                        </a:solidFill>
                        <a:latin typeface="Free sANS"/>
                      </a:endParaRP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1284565206"/>
                  </a:ext>
                </a:extLst>
              </a:tr>
              <a:tr h="0">
                <a:tc>
                  <a:txBody>
                    <a:bodyPr/>
                    <a:lstStyle/>
                    <a:p>
                      <a:pPr algn="ctr"/>
                      <a:r>
                        <a:rPr lang="en-US" sz="1800" b="0" strike="noStrike" spc="-1" dirty="0">
                          <a:solidFill>
                            <a:srgbClr val="FFFFFF"/>
                          </a:solidFill>
                          <a:latin typeface="Free sANS"/>
                          <a:ea typeface="Noto Sans CJK SC"/>
                        </a:rPr>
                        <a:t>String Correctness</a:t>
                      </a:r>
                      <a:endParaRPr lang="en-US" sz="1800" b="0" strike="noStrike" spc="-1" dirty="0">
                        <a:solidFill>
                          <a:srgbClr val="FFFFFF"/>
                        </a:solidFill>
                        <a:latin typeface="Free sANS"/>
                      </a:endParaRP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2637393052"/>
                  </a:ext>
                </a:extLst>
              </a:tr>
              <a:tr h="312480">
                <a:tc>
                  <a:txBody>
                    <a:bodyPr/>
                    <a:lstStyle/>
                    <a:p>
                      <a:pPr algn="ctr"/>
                      <a:r>
                        <a:rPr lang="en-US" sz="1800" b="0" strike="noStrike" spc="-1" dirty="0">
                          <a:solidFill>
                            <a:srgbClr val="FFFFFF"/>
                          </a:solidFill>
                          <a:latin typeface="Free sANS"/>
                          <a:ea typeface="Noto Sans CJK SC"/>
                        </a:rPr>
                        <a:t>Input / Output</a:t>
                      </a:r>
                      <a:endParaRPr lang="en-US" sz="1800" b="0" strike="noStrike" spc="-1" dirty="0">
                        <a:solidFill>
                          <a:srgbClr val="FFFFFF"/>
                        </a:solidFill>
                        <a:latin typeface="Free sANS"/>
                      </a:endParaRP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335559058"/>
                  </a:ext>
                </a:extLst>
              </a:tr>
            </a:tbl>
          </a:graphicData>
        </a:graphic>
      </p:graphicFrame>
      <p:graphicFrame>
        <p:nvGraphicFramePr>
          <p:cNvPr id="95" name="Table 94">
            <a:extLst>
              <a:ext uri="{FF2B5EF4-FFF2-40B4-BE49-F238E27FC236}">
                <a16:creationId xmlns:a16="http://schemas.microsoft.com/office/drawing/2014/main" id="{6E994C2F-C263-E71C-C8BA-133632CEAC48}"/>
              </a:ext>
            </a:extLst>
          </p:cNvPr>
          <p:cNvGraphicFramePr>
            <a:graphicFrameLocks noGrp="1"/>
          </p:cNvGraphicFramePr>
          <p:nvPr>
            <p:extLst>
              <p:ext uri="{D42A27DB-BD31-4B8C-83A1-F6EECF244321}">
                <p14:modId xmlns:p14="http://schemas.microsoft.com/office/powerpoint/2010/main" val="1435351154"/>
              </p:ext>
            </p:extLst>
          </p:nvPr>
        </p:nvGraphicFramePr>
        <p:xfrm>
          <a:off x="6867939" y="3637620"/>
          <a:ext cx="1410840" cy="2377440"/>
        </p:xfrm>
        <a:graphic>
          <a:graphicData uri="http://schemas.openxmlformats.org/drawingml/2006/table">
            <a:tbl>
              <a:tblPr/>
              <a:tblGrid>
                <a:gridCol w="1410840">
                  <a:extLst>
                    <a:ext uri="{9D8B030D-6E8A-4147-A177-3AD203B41FA5}">
                      <a16:colId xmlns:a16="http://schemas.microsoft.com/office/drawing/2014/main" val="2721467778"/>
                    </a:ext>
                  </a:extLst>
                </a:gridCol>
              </a:tblGrid>
              <a:tr h="301320">
                <a:tc>
                  <a:txBody>
                    <a:bodyPr/>
                    <a:lstStyle/>
                    <a:p>
                      <a:pPr algn="ctr"/>
                      <a:r>
                        <a:rPr lang="en-US" sz="1800" b="0" strike="noStrike" spc="-1" dirty="0">
                          <a:solidFill>
                            <a:srgbClr val="FFFFFF"/>
                          </a:solidFill>
                          <a:latin typeface="Free sANS"/>
                          <a:ea typeface="Noto Sans CJK SC"/>
                        </a:rPr>
                        <a:t>Data Type</a:t>
                      </a:r>
                      <a:endParaRPr lang="en-US" sz="1800" b="0" strike="noStrike" spc="-1" dirty="0">
                        <a:solidFill>
                          <a:srgbClr val="FFFFFF"/>
                        </a:solidFill>
                        <a:latin typeface="Free sANS"/>
                      </a:endParaRP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2609884405"/>
                  </a:ext>
                </a:extLst>
              </a:tr>
              <a:tr h="312480">
                <a:tc>
                  <a:txBody>
                    <a:bodyPr/>
                    <a:lstStyle/>
                    <a:p>
                      <a:pPr algn="ctr"/>
                      <a:r>
                        <a:rPr lang="en-US" sz="1800" b="0" strike="noStrike" spc="-1" dirty="0">
                          <a:solidFill>
                            <a:srgbClr val="FFFFFF"/>
                          </a:solidFill>
                          <a:latin typeface="Free sANS"/>
                        </a:rPr>
                        <a:t>Data Value</a:t>
                      </a:r>
                      <a:endParaRPr lang="en-US" sz="1800" b="0" strike="noStrike" spc="-1" dirty="0">
                        <a:solidFill>
                          <a:srgbClr val="FFFFFF"/>
                        </a:solidFill>
                        <a:latin typeface="Free sANS"/>
                        <a:ea typeface="Noto Sans CJK SC"/>
                      </a:endParaRP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1566878330"/>
                  </a:ext>
                </a:extLst>
              </a:tr>
              <a:tr h="312480">
                <a:tc>
                  <a:txBody>
                    <a:bodyPr/>
                    <a:lstStyle/>
                    <a:p>
                      <a:pPr algn="ctr"/>
                      <a:r>
                        <a:rPr lang="en-US" sz="1800" b="0" strike="noStrike" spc="-1">
                          <a:solidFill>
                            <a:srgbClr val="FFFFFF"/>
                          </a:solidFill>
                          <a:latin typeface="Free sANS"/>
                        </a:rPr>
                        <a:t>String Correctness</a:t>
                      </a:r>
                      <a:endParaRPr lang="en-US" sz="1800" b="0" strike="noStrike" spc="-1">
                        <a:solidFill>
                          <a:srgbClr val="FFFFFF"/>
                        </a:solidFill>
                        <a:latin typeface="Free sANS"/>
                        <a:ea typeface="Noto Sans CJK SC"/>
                      </a:endParaRP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3421757821"/>
                  </a:ext>
                </a:extLst>
              </a:tr>
              <a:tr h="312480">
                <a:tc>
                  <a:txBody>
                    <a:bodyPr/>
                    <a:lstStyle/>
                    <a:p>
                      <a:pPr algn="ctr"/>
                      <a:r>
                        <a:rPr lang="en-US" sz="1800" b="0" strike="noStrike" spc="-1">
                          <a:solidFill>
                            <a:srgbClr val="FFFFFF"/>
                          </a:solidFill>
                          <a:latin typeface="Free sANS"/>
                        </a:rPr>
                        <a:t>SQL Injection</a:t>
                      </a:r>
                      <a:endParaRPr lang="en-US" sz="1800" b="0" strike="noStrike" spc="-1">
                        <a:solidFill>
                          <a:srgbClr val="FFFFFF"/>
                        </a:solidFill>
                        <a:latin typeface="Free sANS"/>
                        <a:ea typeface="Noto Sans CJK SC"/>
                      </a:endParaRP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3560443487"/>
                  </a:ext>
                </a:extLst>
              </a:tr>
              <a:tr h="312480">
                <a:tc>
                  <a:txBody>
                    <a:bodyPr/>
                    <a:lstStyle/>
                    <a:p>
                      <a:pPr algn="ctr"/>
                      <a:r>
                        <a:rPr lang="en-US" sz="1800" b="0" strike="noStrike" spc="-1" dirty="0">
                          <a:solidFill>
                            <a:srgbClr val="FFFFFF"/>
                          </a:solidFill>
                          <a:latin typeface="Free sANS"/>
                        </a:rPr>
                        <a:t>Memory Protection</a:t>
                      </a:r>
                      <a:endParaRPr lang="en-US" sz="1800" b="0" strike="noStrike" spc="-1" dirty="0">
                        <a:solidFill>
                          <a:srgbClr val="FFFFFF"/>
                        </a:solidFill>
                        <a:latin typeface="Free sANS"/>
                        <a:ea typeface="Noto Sans CJK SC"/>
                      </a:endParaRP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2265551892"/>
                  </a:ext>
                </a:extLst>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2000" advTm="10684"/>
    </mc:Choice>
    <mc:Fallback>
      <p:transition spd="slow" advTm="106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84" fill="hold"/>
                                        <p:tgtEl>
                                          <p:spTgt spid="8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ENCRYPTION POLICIES</a:t>
            </a:r>
            <a:endParaRPr lang="en-US" sz="4000" b="0" strike="noStrike" spc="-1">
              <a:solidFill>
                <a:srgbClr val="000000"/>
              </a:solidFill>
              <a:latin typeface="Arial"/>
            </a:endParaRPr>
          </a:p>
        </p:txBody>
      </p:sp>
      <p:sp>
        <p:nvSpPr>
          <p:cNvPr id="104" name="TextShape 2"/>
          <p:cNvSpPr txBox="1"/>
          <p:nvPr/>
        </p:nvSpPr>
        <p:spPr>
          <a:xfrm>
            <a:off x="685800" y="2194560"/>
            <a:ext cx="10820160" cy="4023720"/>
          </a:xfrm>
          <a:prstGeom prst="rect">
            <a:avLst/>
          </a:prstGeom>
          <a:noFill/>
          <a:ln>
            <a:noFill/>
          </a:ln>
        </p:spPr>
        <p:txBody>
          <a:bodyPr>
            <a:normAutofit/>
          </a:bodyPr>
          <a:lstStyle/>
          <a:p>
            <a:pPr marL="228600" indent="-228240">
              <a:lnSpc>
                <a:spcPct val="90000"/>
              </a:lnSpc>
              <a:buClr>
                <a:srgbClr val="FFFFFF"/>
              </a:buClr>
              <a:buFont typeface="Arial"/>
              <a:buChar char="•"/>
            </a:pPr>
            <a:r>
              <a:rPr lang="en-US" sz="2000" b="0" strike="noStrike" spc="-1" dirty="0">
                <a:solidFill>
                  <a:srgbClr val="FFFFFF"/>
                </a:solidFill>
                <a:latin typeface="Free  Sans"/>
                <a:ea typeface="Century Gothic"/>
              </a:rPr>
              <a:t>Encryption is part of the Defense in Depth concept and refers to encrypting data in various states as described here</a:t>
            </a:r>
            <a:endParaRPr lang="en-US" sz="2000" b="0" strike="noStrike" spc="-1" dirty="0">
              <a:solidFill>
                <a:srgbClr val="000000"/>
              </a:solidFill>
              <a:latin typeface="Free  Sans"/>
            </a:endParaRPr>
          </a:p>
          <a:p>
            <a:pPr>
              <a:lnSpc>
                <a:spcPct val="90000"/>
              </a:lnSpc>
              <a:spcBef>
                <a:spcPts val="1001"/>
              </a:spcBef>
              <a:tabLst>
                <a:tab pos="0" algn="l"/>
              </a:tabLst>
            </a:pPr>
            <a:endParaRPr lang="en-US" sz="1400" b="0" strike="noStrike" spc="-1" dirty="0">
              <a:solidFill>
                <a:srgbClr val="000000"/>
              </a:solidFill>
              <a:latin typeface="Free  Sans"/>
            </a:endParaRPr>
          </a:p>
          <a:p>
            <a:pPr marL="228600" indent="-88560">
              <a:lnSpc>
                <a:spcPct val="90000"/>
              </a:lnSpc>
              <a:spcBef>
                <a:spcPts val="1001"/>
              </a:spcBef>
              <a:tabLst>
                <a:tab pos="0" algn="l"/>
              </a:tabLst>
            </a:pPr>
            <a:endParaRPr lang="en-US" sz="1400" b="0" strike="noStrike" spc="-1" dirty="0">
              <a:solidFill>
                <a:srgbClr val="000000"/>
              </a:solidFill>
              <a:latin typeface="Free  Sans"/>
            </a:endParaRPr>
          </a:p>
        </p:txBody>
      </p:sp>
      <p:pic>
        <p:nvPicPr>
          <p:cNvPr id="105" name="Google Shape;183;p7" descr="Green Pace logo"/>
          <p:cNvPicPr/>
          <p:nvPr/>
        </p:nvPicPr>
        <p:blipFill>
          <a:blip r:embed="rId4"/>
          <a:stretch/>
        </p:blipFill>
        <p:spPr>
          <a:xfrm>
            <a:off x="11084040" y="5440680"/>
            <a:ext cx="886320" cy="1148760"/>
          </a:xfrm>
          <a:prstGeom prst="rect">
            <a:avLst/>
          </a:prstGeom>
          <a:ln>
            <a:noFill/>
          </a:ln>
        </p:spPr>
      </p:pic>
      <p:graphicFrame>
        <p:nvGraphicFramePr>
          <p:cNvPr id="106" name="Table 3"/>
          <p:cNvGraphicFramePr/>
          <p:nvPr>
            <p:extLst>
              <p:ext uri="{D42A27DB-BD31-4B8C-83A1-F6EECF244321}">
                <p14:modId xmlns:p14="http://schemas.microsoft.com/office/powerpoint/2010/main" val="203786714"/>
              </p:ext>
            </p:extLst>
          </p:nvPr>
        </p:nvGraphicFramePr>
        <p:xfrm>
          <a:off x="1685675" y="3184525"/>
          <a:ext cx="4496463" cy="2468520"/>
        </p:xfrm>
        <a:graphic>
          <a:graphicData uri="http://schemas.openxmlformats.org/drawingml/2006/table">
            <a:tbl>
              <a:tblPr/>
              <a:tblGrid>
                <a:gridCol w="4496463">
                  <a:extLst>
                    <a:ext uri="{9D8B030D-6E8A-4147-A177-3AD203B41FA5}">
                      <a16:colId xmlns:a16="http://schemas.microsoft.com/office/drawing/2014/main" val="20000"/>
                    </a:ext>
                  </a:extLst>
                </a:gridCol>
              </a:tblGrid>
              <a:tr h="822600">
                <a:tc>
                  <a:txBody>
                    <a:bodyPr/>
                    <a:lstStyle/>
                    <a:p>
                      <a:r>
                        <a:rPr lang="en-US" sz="1800" b="0" strike="noStrike" spc="-1" dirty="0">
                          <a:solidFill>
                            <a:srgbClr val="FFFFFF"/>
                          </a:solidFill>
                          <a:latin typeface="Free Sans"/>
                        </a:rPr>
                        <a:t>Encryption</a:t>
                      </a:r>
                      <a:r>
                        <a:rPr lang="en-US" sz="2400" b="0" strike="noStrike" spc="-1" dirty="0">
                          <a:solidFill>
                            <a:srgbClr val="FFFFFF"/>
                          </a:solidFill>
                          <a:latin typeface="Free Sans"/>
                        </a:rPr>
                        <a:t> in rest</a:t>
                      </a: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10000"/>
                  </a:ext>
                </a:extLst>
              </a:tr>
              <a:tr h="822600">
                <a:tc>
                  <a:txBody>
                    <a:bodyPr/>
                    <a:lstStyle/>
                    <a:p>
                      <a:r>
                        <a:rPr lang="en-US" sz="1800" b="0" strike="noStrike" spc="-1" dirty="0">
                          <a:solidFill>
                            <a:srgbClr val="FFFFFF"/>
                          </a:solidFill>
                          <a:latin typeface="Free Sans"/>
                        </a:rPr>
                        <a:t>Encryption at flight</a:t>
                      </a: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10001"/>
                  </a:ext>
                </a:extLst>
              </a:tr>
              <a:tr h="823320">
                <a:tc>
                  <a:txBody>
                    <a:bodyPr/>
                    <a:lstStyle/>
                    <a:p>
                      <a:r>
                        <a:rPr lang="en-US" sz="1800" b="0" strike="noStrike" spc="-1" dirty="0">
                          <a:solidFill>
                            <a:srgbClr val="FFFFFF"/>
                          </a:solidFill>
                          <a:latin typeface="Free Sans"/>
                        </a:rPr>
                        <a:t>Encryption in use</a:t>
                      </a: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10002"/>
                  </a:ext>
                </a:extLst>
              </a:tr>
            </a:tbl>
          </a:graphicData>
        </a:graphic>
      </p:graphicFrame>
      <p:pic>
        <p:nvPicPr>
          <p:cNvPr id="83" name="Recorded Sound">
            <a:hlinkClick r:id="" action="ppaction://media"/>
            <a:extLst>
              <a:ext uri="{FF2B5EF4-FFF2-40B4-BE49-F238E27FC236}">
                <a16:creationId xmlns:a16="http://schemas.microsoft.com/office/drawing/2014/main" id="{85C58578-AD9D-EBCD-B0CE-FCF90F69B4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851"/>
    </mc:Choice>
    <mc:Fallback>
      <p:transition spd="slow" advTm="11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851" fill="hold"/>
                                        <p:tgtEl>
                                          <p:spTgt spid="8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TextShape 1"/>
          <p:cNvSpPr txBox="1"/>
          <p:nvPr/>
        </p:nvSpPr>
        <p:spPr>
          <a:xfrm>
            <a:off x="2895480" y="764280"/>
            <a:ext cx="8610120" cy="1292760"/>
          </a:xfrm>
          <a:prstGeom prst="rect">
            <a:avLst/>
          </a:prstGeom>
          <a:noFill/>
          <a:ln>
            <a:noFill/>
          </a:ln>
        </p:spPr>
        <p:txBody>
          <a:bodyPr anchor="ctr">
            <a:normAutofit/>
          </a:bodyPr>
          <a:lstStyle/>
          <a:p>
            <a:pPr algn="r">
              <a:lnSpc>
                <a:spcPct val="90000"/>
              </a:lnSpc>
              <a:tabLst>
                <a:tab pos="0" algn="l"/>
              </a:tabLst>
            </a:pPr>
            <a:r>
              <a:rPr lang="en-US" sz="4000" b="0" strike="noStrike" spc="-1">
                <a:solidFill>
                  <a:srgbClr val="FFFFFF"/>
                </a:solidFill>
                <a:latin typeface="Century Gothic"/>
                <a:ea typeface="Century Gothic"/>
              </a:rPr>
              <a:t>TRIPLE-A POLICIES</a:t>
            </a:r>
            <a:endParaRPr lang="en-US" sz="4000" b="0" strike="noStrike" spc="-1">
              <a:solidFill>
                <a:srgbClr val="000000"/>
              </a:solidFill>
              <a:latin typeface="Arial"/>
            </a:endParaRPr>
          </a:p>
        </p:txBody>
      </p:sp>
      <p:sp>
        <p:nvSpPr>
          <p:cNvPr id="108" name="TextShape 2"/>
          <p:cNvSpPr txBox="1"/>
          <p:nvPr/>
        </p:nvSpPr>
        <p:spPr>
          <a:xfrm>
            <a:off x="685800" y="2194560"/>
            <a:ext cx="10820160" cy="1097280"/>
          </a:xfrm>
          <a:prstGeom prst="rect">
            <a:avLst/>
          </a:prstGeom>
          <a:noFill/>
          <a:ln>
            <a:noFill/>
          </a:ln>
        </p:spPr>
        <p:txBody>
          <a:bodyPr>
            <a:normAutofit/>
          </a:bodyPr>
          <a:lstStyle/>
          <a:p>
            <a:pPr marL="360">
              <a:lnSpc>
                <a:spcPct val="90000"/>
              </a:lnSpc>
              <a:buClr>
                <a:srgbClr val="FFFFFF"/>
              </a:buClr>
            </a:pPr>
            <a:r>
              <a:rPr lang="en-US" b="0" strike="noStrike" spc="-1" dirty="0">
                <a:solidFill>
                  <a:srgbClr val="FFFFFF"/>
                </a:solidFill>
                <a:latin typeface="Free Sans"/>
                <a:ea typeface="Century Gothic"/>
              </a:rPr>
              <a:t>Authentication, Authorization and Accounts, or Triple-A, refers to how user permissions are handled and how they are tracked to keep accountability.</a:t>
            </a:r>
            <a:endParaRPr lang="en-US" b="0" strike="noStrike" spc="-1" dirty="0">
              <a:solidFill>
                <a:srgbClr val="000000"/>
              </a:solidFill>
              <a:latin typeface="Free Sans"/>
            </a:endParaRPr>
          </a:p>
        </p:txBody>
      </p:sp>
      <p:pic>
        <p:nvPicPr>
          <p:cNvPr id="109" name="Google Shape;190;p8" descr="Green Pace logo"/>
          <p:cNvPicPr/>
          <p:nvPr/>
        </p:nvPicPr>
        <p:blipFill>
          <a:blip r:embed="rId4"/>
          <a:stretch/>
        </p:blipFill>
        <p:spPr>
          <a:xfrm>
            <a:off x="11084040" y="5440680"/>
            <a:ext cx="886320" cy="1148760"/>
          </a:xfrm>
          <a:prstGeom prst="rect">
            <a:avLst/>
          </a:prstGeom>
          <a:ln>
            <a:noFill/>
          </a:ln>
        </p:spPr>
      </p:pic>
      <p:graphicFrame>
        <p:nvGraphicFramePr>
          <p:cNvPr id="110" name="Table 3"/>
          <p:cNvGraphicFramePr/>
          <p:nvPr>
            <p:extLst>
              <p:ext uri="{D42A27DB-BD31-4B8C-83A1-F6EECF244321}">
                <p14:modId xmlns:p14="http://schemas.microsoft.com/office/powerpoint/2010/main" val="688876777"/>
              </p:ext>
            </p:extLst>
          </p:nvPr>
        </p:nvGraphicFramePr>
        <p:xfrm>
          <a:off x="1746922" y="3252083"/>
          <a:ext cx="4216555" cy="2571840"/>
        </p:xfrm>
        <a:graphic>
          <a:graphicData uri="http://schemas.openxmlformats.org/drawingml/2006/table">
            <a:tbl>
              <a:tblPr/>
              <a:tblGrid>
                <a:gridCol w="4216555">
                  <a:extLst>
                    <a:ext uri="{9D8B030D-6E8A-4147-A177-3AD203B41FA5}">
                      <a16:colId xmlns:a16="http://schemas.microsoft.com/office/drawing/2014/main" val="20000"/>
                    </a:ext>
                  </a:extLst>
                </a:gridCol>
              </a:tblGrid>
              <a:tr h="857160">
                <a:tc>
                  <a:txBody>
                    <a:bodyPr/>
                    <a:lstStyle/>
                    <a:p>
                      <a:r>
                        <a:rPr lang="en-US" sz="2000" b="0" strike="noStrike" spc="-1" dirty="0">
                          <a:solidFill>
                            <a:srgbClr val="FFFFFF"/>
                          </a:solidFill>
                          <a:latin typeface="Free Sans"/>
                        </a:rPr>
                        <a:t>Authentication</a:t>
                      </a: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10000"/>
                  </a:ext>
                </a:extLst>
              </a:tr>
              <a:tr h="619200">
                <a:tc>
                  <a:txBody>
                    <a:bodyPr/>
                    <a:lstStyle/>
                    <a:p>
                      <a:r>
                        <a:rPr lang="en-US" sz="2000" b="0" strike="noStrike" spc="-1">
                          <a:solidFill>
                            <a:srgbClr val="FFFFFF"/>
                          </a:solidFill>
                          <a:latin typeface="Free Sans"/>
                        </a:rPr>
                        <a:t>Authorization</a:t>
                      </a: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10001"/>
                  </a:ext>
                </a:extLst>
              </a:tr>
              <a:tr h="1095480">
                <a:tc>
                  <a:txBody>
                    <a:bodyPr/>
                    <a:lstStyle/>
                    <a:p>
                      <a:r>
                        <a:rPr lang="en-US" sz="2000" b="0" strike="noStrike" spc="-1" dirty="0">
                          <a:solidFill>
                            <a:srgbClr val="FFFFFF"/>
                          </a:solidFill>
                          <a:latin typeface="Free Sans"/>
                        </a:rPr>
                        <a:t>Accounting</a:t>
                      </a:r>
                    </a:p>
                  </a:txBody>
                  <a:tcPr marL="90000" marR="90000">
                    <a:lnL w="720">
                      <a:solidFill>
                        <a:srgbClr val="111111"/>
                      </a:solidFill>
                    </a:lnL>
                    <a:lnR w="720">
                      <a:solidFill>
                        <a:srgbClr val="111111"/>
                      </a:solidFill>
                    </a:lnR>
                    <a:lnT w="720">
                      <a:solidFill>
                        <a:srgbClr val="111111"/>
                      </a:solidFill>
                    </a:lnT>
                    <a:lnB w="720">
                      <a:solidFill>
                        <a:srgbClr val="111111"/>
                      </a:solidFill>
                    </a:lnB>
                    <a:solidFill>
                      <a:srgbClr val="000000"/>
                    </a:solidFill>
                  </a:tcPr>
                </a:tc>
                <a:extLst>
                  <a:ext uri="{0D108BD9-81ED-4DB2-BD59-A6C34878D82A}">
                    <a16:rowId xmlns:a16="http://schemas.microsoft.com/office/drawing/2014/main" val="10002"/>
                  </a:ext>
                </a:extLst>
              </a:tr>
            </a:tbl>
          </a:graphicData>
        </a:graphic>
      </p:graphicFrame>
      <p:pic>
        <p:nvPicPr>
          <p:cNvPr id="87" name="Recorded Sound">
            <a:hlinkClick r:id="" action="ppaction://media"/>
            <a:extLst>
              <a:ext uri="{FF2B5EF4-FFF2-40B4-BE49-F238E27FC236}">
                <a16:creationId xmlns:a16="http://schemas.microsoft.com/office/drawing/2014/main" id="{6E062832-895F-E578-6743-C37D145C73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5569"/>
    </mc:Choice>
    <mc:Fallback>
      <p:transition spd="slow" advTm="255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569" fill="hold"/>
                                        <p:tgtEl>
                                          <p:spTgt spid="8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extShape 1"/>
          <p:cNvSpPr txBox="1"/>
          <p:nvPr/>
        </p:nvSpPr>
        <p:spPr>
          <a:xfrm>
            <a:off x="2895480" y="764280"/>
            <a:ext cx="8610120" cy="1292760"/>
          </a:xfrm>
          <a:prstGeom prst="rect">
            <a:avLst/>
          </a:prstGeom>
          <a:noFill/>
          <a:ln>
            <a:noFill/>
          </a:ln>
        </p:spPr>
        <p:txBody>
          <a:bodyPr anchor="ctr">
            <a:noAutofit/>
          </a:bodyPr>
          <a:lstStyle/>
          <a:p>
            <a:pPr algn="r">
              <a:lnSpc>
                <a:spcPct val="90000"/>
              </a:lnSpc>
              <a:tabLst>
                <a:tab pos="0" algn="l"/>
              </a:tabLst>
            </a:pPr>
            <a:r>
              <a:rPr lang="en-US" sz="4000" b="0" strike="noStrike" spc="-1">
                <a:solidFill>
                  <a:srgbClr val="FFFFFF"/>
                </a:solidFill>
                <a:latin typeface="Century Gothic"/>
                <a:ea typeface="Century Gothic"/>
              </a:rPr>
              <a:t>Unit Testing</a:t>
            </a:r>
            <a:endParaRPr lang="en-US" sz="4000" b="0" strike="noStrike" spc="-1">
              <a:solidFill>
                <a:srgbClr val="000000"/>
              </a:solidFill>
              <a:latin typeface="Arial"/>
            </a:endParaRPr>
          </a:p>
        </p:txBody>
      </p:sp>
      <p:sp>
        <p:nvSpPr>
          <p:cNvPr id="112" name="TextShape 2"/>
          <p:cNvSpPr txBox="1"/>
          <p:nvPr/>
        </p:nvSpPr>
        <p:spPr>
          <a:xfrm>
            <a:off x="640080" y="2194200"/>
            <a:ext cx="10820160" cy="1610884"/>
          </a:xfrm>
          <a:prstGeom prst="rect">
            <a:avLst/>
          </a:prstGeom>
          <a:noFill/>
          <a:ln>
            <a:noFill/>
          </a:ln>
        </p:spPr>
        <p:txBody>
          <a:bodyPr>
            <a:noAutofit/>
          </a:bodyPr>
          <a:lstStyle/>
          <a:p>
            <a:pPr>
              <a:lnSpc>
                <a:spcPct val="90000"/>
              </a:lnSpc>
              <a:spcBef>
                <a:spcPts val="1001"/>
              </a:spcBef>
              <a:tabLst>
                <a:tab pos="0" algn="l"/>
              </a:tabLst>
            </a:pPr>
            <a:r>
              <a:rPr lang="en-US" sz="2200" b="0" strike="noStrike" spc="-1" dirty="0">
                <a:solidFill>
                  <a:srgbClr val="FFFFFF"/>
                </a:solidFill>
                <a:latin typeface="Century Gothic"/>
                <a:ea typeface="Century Gothic"/>
              </a:rPr>
              <a:t>Can I add 5 values to the vector?</a:t>
            </a:r>
          </a:p>
          <a:p>
            <a:r>
              <a:rPr lang="en-US" sz="1800" dirty="0">
                <a:solidFill>
                  <a:schemeClr val="bg1"/>
                </a:solidFill>
                <a:latin typeface="Cascadia Mono" panose="020B0609020000020004" pitchFamily="49" charset="0"/>
              </a:rPr>
              <a:t>TEST_F(</a:t>
            </a:r>
            <a:r>
              <a:rPr lang="en-US" sz="1800" dirty="0" err="1">
                <a:solidFill>
                  <a:schemeClr val="bg1"/>
                </a:solidFill>
                <a:latin typeface="Cascadia Mono" panose="020B0609020000020004" pitchFamily="49" charset="0"/>
              </a:rPr>
              <a:t>CollectionTest</a:t>
            </a:r>
            <a:r>
              <a:rPr lang="en-US" sz="1800" dirty="0">
                <a:solidFill>
                  <a:schemeClr val="bg1"/>
                </a:solidFill>
                <a:latin typeface="Cascadia Mono" panose="020B0609020000020004" pitchFamily="49" charset="0"/>
              </a:rPr>
              <a:t>, </a:t>
            </a:r>
            <a:r>
              <a:rPr lang="en-US" sz="1800" dirty="0" err="1">
                <a:solidFill>
                  <a:schemeClr val="bg1"/>
                </a:solidFill>
                <a:latin typeface="Cascadia Mono" panose="020B0609020000020004" pitchFamily="49" charset="0"/>
              </a:rPr>
              <a:t>CanAddFiveValuesToVector</a:t>
            </a:r>
            <a:r>
              <a:rPr lang="en-US" sz="1800" dirty="0">
                <a:solidFill>
                  <a:schemeClr val="bg1"/>
                </a:solidFill>
                <a:latin typeface="Cascadia Mono" panose="020B0609020000020004" pitchFamily="49" charset="0"/>
              </a:rPr>
              <a:t>)</a:t>
            </a:r>
          </a:p>
          <a:p>
            <a:r>
              <a:rPr lang="en-US" sz="1800" dirty="0">
                <a:solidFill>
                  <a:schemeClr val="bg1"/>
                </a:solidFill>
                <a:latin typeface="Cascadia Mono" panose="020B0609020000020004" pitchFamily="49" charset="0"/>
              </a:rPr>
              <a:t>{</a:t>
            </a:r>
          </a:p>
          <a:p>
            <a:r>
              <a:rPr lang="en-US" sz="1800" dirty="0">
                <a:solidFill>
                  <a:schemeClr val="bg1"/>
                </a:solidFill>
                <a:latin typeface="Cascadia Mono" panose="020B0609020000020004" pitchFamily="49" charset="0"/>
              </a:rPr>
              <a:t>    </a:t>
            </a:r>
            <a:r>
              <a:rPr lang="en-US" sz="1800" dirty="0" err="1">
                <a:solidFill>
                  <a:schemeClr val="bg1"/>
                </a:solidFill>
                <a:latin typeface="Cascadia Mono" panose="020B0609020000020004" pitchFamily="49" charset="0"/>
              </a:rPr>
              <a:t>add_entries</a:t>
            </a:r>
            <a:r>
              <a:rPr lang="en-US" sz="1800" dirty="0">
                <a:solidFill>
                  <a:schemeClr val="bg1"/>
                </a:solidFill>
                <a:latin typeface="Cascadia Mono" panose="020B0609020000020004" pitchFamily="49" charset="0"/>
              </a:rPr>
              <a:t>(5);</a:t>
            </a:r>
          </a:p>
          <a:p>
            <a:r>
              <a:rPr lang="en-US" sz="1800" dirty="0">
                <a:solidFill>
                  <a:schemeClr val="bg1"/>
                </a:solidFill>
                <a:latin typeface="Cascadia Mono" panose="020B0609020000020004" pitchFamily="49" charset="0"/>
              </a:rPr>
              <a:t>}</a:t>
            </a:r>
          </a:p>
          <a:p>
            <a:endParaRPr lang="en-US" sz="2200" b="0" strike="noStrike" spc="-1" dirty="0">
              <a:solidFill>
                <a:schemeClr val="bg1"/>
              </a:solidFill>
              <a:latin typeface="Arial"/>
            </a:endParaRPr>
          </a:p>
          <a:p>
            <a:endParaRPr lang="en-US" sz="2200" spc="-1" dirty="0">
              <a:solidFill>
                <a:schemeClr val="bg1"/>
              </a:solidFill>
              <a:latin typeface="Arial"/>
            </a:endParaRPr>
          </a:p>
          <a:p>
            <a:r>
              <a:rPr lang="en-US" sz="2200" b="0" strike="noStrike" spc="-1" dirty="0">
                <a:solidFill>
                  <a:schemeClr val="bg1"/>
                </a:solidFill>
                <a:latin typeface="Arial"/>
              </a:rPr>
              <a:t>Result</a:t>
            </a:r>
          </a:p>
          <a:p>
            <a:r>
              <a:rPr lang="en-US" sz="2200" b="0" strike="noStrike" spc="-1" dirty="0">
                <a:solidFill>
                  <a:srgbClr val="00B050"/>
                </a:solidFill>
                <a:latin typeface="Arial"/>
              </a:rPr>
              <a:t>[ RUN      ] </a:t>
            </a:r>
            <a:r>
              <a:rPr lang="en-US" sz="2200" b="0" strike="noStrike" spc="-1" dirty="0" err="1">
                <a:solidFill>
                  <a:schemeClr val="bg1"/>
                </a:solidFill>
                <a:latin typeface="Arial"/>
              </a:rPr>
              <a:t>CollectionTest.CanAddFiveValuesToVector</a:t>
            </a:r>
            <a:endParaRPr lang="en-US" sz="2200" b="0" strike="noStrike" spc="-1" dirty="0">
              <a:solidFill>
                <a:schemeClr val="bg1"/>
              </a:solidFill>
              <a:latin typeface="Arial"/>
            </a:endParaRPr>
          </a:p>
          <a:p>
            <a:r>
              <a:rPr lang="en-US" sz="2200" b="0" strike="noStrike" spc="-1" dirty="0">
                <a:solidFill>
                  <a:srgbClr val="00B050"/>
                </a:solidFill>
                <a:latin typeface="Arial"/>
              </a:rPr>
              <a:t>[       OK ] </a:t>
            </a:r>
            <a:r>
              <a:rPr lang="en-US" sz="2200" b="0" strike="noStrike" spc="-1" dirty="0" err="1">
                <a:solidFill>
                  <a:schemeClr val="bg1"/>
                </a:solidFill>
                <a:latin typeface="Arial"/>
              </a:rPr>
              <a:t>CollectionTest.CanAddFiveValuesToVector</a:t>
            </a:r>
            <a:r>
              <a:rPr lang="en-US" sz="2200" b="0" strike="noStrike" spc="-1" dirty="0">
                <a:solidFill>
                  <a:schemeClr val="bg1"/>
                </a:solidFill>
                <a:latin typeface="Arial"/>
              </a:rPr>
              <a:t> (0 </a:t>
            </a:r>
            <a:r>
              <a:rPr lang="en-US" sz="2200" b="0" strike="noStrike" spc="-1" dirty="0" err="1">
                <a:solidFill>
                  <a:schemeClr val="bg1"/>
                </a:solidFill>
                <a:latin typeface="Arial"/>
              </a:rPr>
              <a:t>ms</a:t>
            </a:r>
            <a:r>
              <a:rPr lang="en-US" sz="2200" b="0" strike="noStrike" spc="-1" dirty="0">
                <a:solidFill>
                  <a:schemeClr val="bg1"/>
                </a:solidFill>
                <a:latin typeface="Arial"/>
              </a:rPr>
              <a:t>)</a:t>
            </a:r>
          </a:p>
        </p:txBody>
      </p:sp>
      <p:pic>
        <p:nvPicPr>
          <p:cNvPr id="113" name="Google Shape;197;g9504e29505_0_0" descr="Green Pace logo"/>
          <p:cNvPicPr/>
          <p:nvPr/>
        </p:nvPicPr>
        <p:blipFill>
          <a:blip r:embed="rId4"/>
          <a:stretch/>
        </p:blipFill>
        <p:spPr>
          <a:xfrm>
            <a:off x="11084040" y="5440680"/>
            <a:ext cx="886320" cy="1148760"/>
          </a:xfrm>
          <a:prstGeom prst="rect">
            <a:avLst/>
          </a:prstGeom>
          <a:ln>
            <a:noFill/>
          </a:ln>
        </p:spPr>
      </p:pic>
      <p:pic>
        <p:nvPicPr>
          <p:cNvPr id="102" name="Recorded Sound">
            <a:hlinkClick r:id="" action="ppaction://media"/>
            <a:extLst>
              <a:ext uri="{FF2B5EF4-FFF2-40B4-BE49-F238E27FC236}">
                <a16:creationId xmlns:a16="http://schemas.microsoft.com/office/drawing/2014/main" id="{B109745A-13B7-DDA6-E4D2-70C67054A9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523"/>
    </mc:Choice>
    <mc:Fallback>
      <p:transition spd="slow" advTm="29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523" fill="hold"/>
                                        <p:tgtEl>
                                          <p:spTgt spid="10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extShape 1"/>
          <p:cNvSpPr txBox="1"/>
          <p:nvPr/>
        </p:nvSpPr>
        <p:spPr>
          <a:xfrm>
            <a:off x="2895480" y="764280"/>
            <a:ext cx="8610120" cy="1292760"/>
          </a:xfrm>
          <a:prstGeom prst="rect">
            <a:avLst/>
          </a:prstGeom>
          <a:noFill/>
          <a:ln>
            <a:noFill/>
          </a:ln>
        </p:spPr>
        <p:txBody>
          <a:bodyPr anchor="ctr">
            <a:noAutofit/>
          </a:bodyPr>
          <a:lstStyle/>
          <a:p>
            <a:pPr algn="r">
              <a:lnSpc>
                <a:spcPct val="90000"/>
              </a:lnSpc>
              <a:tabLst>
                <a:tab pos="0" algn="l"/>
              </a:tabLst>
            </a:pPr>
            <a:r>
              <a:rPr lang="en-US" sz="4000" b="0" strike="noStrike" spc="-1">
                <a:solidFill>
                  <a:srgbClr val="FFFFFF"/>
                </a:solidFill>
                <a:latin typeface="Century Gothic"/>
                <a:ea typeface="Century Gothic"/>
              </a:rPr>
              <a:t>Unit Testing</a:t>
            </a:r>
            <a:endParaRPr lang="en-US" sz="4000" b="0" strike="noStrike" spc="-1">
              <a:solidFill>
                <a:srgbClr val="000000"/>
              </a:solidFill>
              <a:latin typeface="Arial"/>
            </a:endParaRPr>
          </a:p>
        </p:txBody>
      </p:sp>
      <p:sp>
        <p:nvSpPr>
          <p:cNvPr id="112" name="TextShape 2"/>
          <p:cNvSpPr txBox="1"/>
          <p:nvPr/>
        </p:nvSpPr>
        <p:spPr>
          <a:xfrm>
            <a:off x="640080" y="2194200"/>
            <a:ext cx="10820160" cy="1610884"/>
          </a:xfrm>
          <a:prstGeom prst="rect">
            <a:avLst/>
          </a:prstGeom>
          <a:noFill/>
          <a:ln>
            <a:noFill/>
          </a:ln>
        </p:spPr>
        <p:txBody>
          <a:bodyPr>
            <a:noAutofit/>
          </a:bodyPr>
          <a:lstStyle/>
          <a:p>
            <a:pPr>
              <a:lnSpc>
                <a:spcPct val="90000"/>
              </a:lnSpc>
              <a:spcBef>
                <a:spcPts val="1001"/>
              </a:spcBef>
              <a:tabLst>
                <a:tab pos="0" algn="l"/>
              </a:tabLst>
            </a:pPr>
            <a:r>
              <a:rPr lang="en-US" sz="2200" spc="-1" dirty="0">
                <a:solidFill>
                  <a:srgbClr val="FFFFFF"/>
                </a:solidFill>
                <a:latin typeface="Century Gothic"/>
              </a:rPr>
              <a:t>Is the max size of collection equal to or greater than the size of the collection?</a:t>
            </a:r>
          </a:p>
          <a:p>
            <a:r>
              <a:rPr lang="en-US" sz="1800" dirty="0">
                <a:solidFill>
                  <a:schemeClr val="bg1"/>
                </a:solidFill>
                <a:latin typeface="Cascadia Mono" panose="020B0609020000020004" pitchFamily="49" charset="0"/>
              </a:rPr>
              <a:t>TEST_F(</a:t>
            </a:r>
            <a:r>
              <a:rPr lang="en-US" sz="1800" dirty="0" err="1">
                <a:solidFill>
                  <a:schemeClr val="bg1"/>
                </a:solidFill>
                <a:latin typeface="Cascadia Mono" panose="020B0609020000020004" pitchFamily="49" charset="0"/>
              </a:rPr>
              <a:t>CollectionTest</a:t>
            </a:r>
            <a:r>
              <a:rPr lang="en-US" sz="1800" dirty="0">
                <a:solidFill>
                  <a:schemeClr val="bg1"/>
                </a:solidFill>
                <a:latin typeface="Cascadia Mono" panose="020B0609020000020004" pitchFamily="49" charset="0"/>
              </a:rPr>
              <a:t>, </a:t>
            </a:r>
            <a:r>
              <a:rPr lang="en-US" sz="1800" dirty="0" err="1">
                <a:solidFill>
                  <a:schemeClr val="bg1"/>
                </a:solidFill>
                <a:latin typeface="Cascadia Mono" panose="020B0609020000020004" pitchFamily="49" charset="0"/>
              </a:rPr>
              <a:t>MaxSizeGreaterEqualToVectorSize</a:t>
            </a:r>
            <a:r>
              <a:rPr lang="en-US" sz="1800" dirty="0">
                <a:solidFill>
                  <a:schemeClr val="bg1"/>
                </a:solidFill>
                <a:latin typeface="Cascadia Mono" panose="020B0609020000020004" pitchFamily="49" charset="0"/>
              </a:rPr>
              <a:t>)</a:t>
            </a:r>
          </a:p>
          <a:p>
            <a:r>
              <a:rPr lang="en-US" sz="1800" dirty="0">
                <a:solidFill>
                  <a:schemeClr val="bg1"/>
                </a:solidFill>
                <a:latin typeface="Cascadia Mono" panose="020B0609020000020004" pitchFamily="49" charset="0"/>
              </a:rPr>
              <a:t>{</a:t>
            </a:r>
          </a:p>
          <a:p>
            <a:r>
              <a:rPr lang="en-US" sz="1800" dirty="0">
                <a:solidFill>
                  <a:schemeClr val="bg1"/>
                </a:solidFill>
                <a:latin typeface="Cascadia Mono" panose="020B0609020000020004" pitchFamily="49" charset="0"/>
              </a:rPr>
              <a:t>    // Check to max size of the collection vs the actual size</a:t>
            </a:r>
          </a:p>
          <a:p>
            <a:r>
              <a:rPr lang="en-US" sz="1800" dirty="0">
                <a:solidFill>
                  <a:schemeClr val="bg1"/>
                </a:solidFill>
                <a:latin typeface="Cascadia Mono" panose="020B0609020000020004" pitchFamily="49" charset="0"/>
              </a:rPr>
              <a:t>    ASSERT_GE(collection-&gt;</a:t>
            </a:r>
            <a:r>
              <a:rPr lang="en-US" sz="1800" dirty="0" err="1">
                <a:solidFill>
                  <a:schemeClr val="bg1"/>
                </a:solidFill>
                <a:latin typeface="Cascadia Mono" panose="020B0609020000020004" pitchFamily="49" charset="0"/>
              </a:rPr>
              <a:t>max_size</a:t>
            </a:r>
            <a:r>
              <a:rPr lang="en-US" sz="1800" dirty="0">
                <a:solidFill>
                  <a:schemeClr val="bg1"/>
                </a:solidFill>
                <a:latin typeface="Cascadia Mono" panose="020B0609020000020004" pitchFamily="49" charset="0"/>
              </a:rPr>
              <a:t>(), collection-&gt;size());</a:t>
            </a:r>
          </a:p>
          <a:p>
            <a:r>
              <a:rPr lang="en-US" sz="1800" dirty="0">
                <a:solidFill>
                  <a:schemeClr val="bg1"/>
                </a:solidFill>
                <a:latin typeface="Cascadia Mono" panose="020B0609020000020004" pitchFamily="49" charset="0"/>
              </a:rPr>
              <a:t>}</a:t>
            </a:r>
            <a:endParaRPr lang="en-US" sz="2200" b="0" strike="noStrike" spc="-1" dirty="0">
              <a:solidFill>
                <a:schemeClr val="bg1"/>
              </a:solidFill>
              <a:latin typeface="Arial"/>
            </a:endParaRPr>
          </a:p>
          <a:p>
            <a:endParaRPr lang="en-US" sz="2200" spc="-1" dirty="0">
              <a:solidFill>
                <a:schemeClr val="bg1"/>
              </a:solidFill>
              <a:latin typeface="Arial"/>
            </a:endParaRPr>
          </a:p>
          <a:p>
            <a:r>
              <a:rPr lang="en-US" sz="2200" b="0" strike="noStrike" spc="-1" dirty="0">
                <a:solidFill>
                  <a:schemeClr val="bg1"/>
                </a:solidFill>
                <a:latin typeface="Arial"/>
              </a:rPr>
              <a:t>Result</a:t>
            </a:r>
          </a:p>
          <a:p>
            <a:r>
              <a:rPr lang="en-US" sz="2200" b="0" strike="noStrike" spc="-1" dirty="0">
                <a:solidFill>
                  <a:srgbClr val="00B050"/>
                </a:solidFill>
                <a:latin typeface="Arial"/>
              </a:rPr>
              <a:t>[ RUN      ] </a:t>
            </a:r>
            <a:r>
              <a:rPr lang="en-US" sz="2200" b="0" strike="noStrike" spc="-1" dirty="0" err="1">
                <a:solidFill>
                  <a:schemeClr val="bg1"/>
                </a:solidFill>
                <a:latin typeface="Arial"/>
              </a:rPr>
              <a:t>CollectionTest.MaxSizeGreaterEqualToVectorSize</a:t>
            </a:r>
            <a:endParaRPr lang="en-US" sz="2200" b="0" strike="noStrike" spc="-1" dirty="0">
              <a:solidFill>
                <a:schemeClr val="bg1"/>
              </a:solidFill>
              <a:latin typeface="Arial"/>
            </a:endParaRPr>
          </a:p>
          <a:p>
            <a:r>
              <a:rPr lang="en-US" sz="2200" b="0" strike="noStrike" spc="-1" dirty="0">
                <a:solidFill>
                  <a:srgbClr val="00B050"/>
                </a:solidFill>
                <a:latin typeface="Arial"/>
              </a:rPr>
              <a:t>[       OK ] </a:t>
            </a:r>
            <a:r>
              <a:rPr lang="en-US" sz="2200" b="0" strike="noStrike" spc="-1" dirty="0" err="1">
                <a:solidFill>
                  <a:schemeClr val="bg1"/>
                </a:solidFill>
                <a:latin typeface="Arial"/>
              </a:rPr>
              <a:t>CollectionTest.MaxSizeGreaterEqualToVectorSize</a:t>
            </a:r>
            <a:r>
              <a:rPr lang="en-US" sz="2200" b="0" strike="noStrike" spc="-1" dirty="0">
                <a:solidFill>
                  <a:schemeClr val="bg1"/>
                </a:solidFill>
                <a:latin typeface="Arial"/>
              </a:rPr>
              <a:t> (0 </a:t>
            </a:r>
            <a:r>
              <a:rPr lang="en-US" sz="2200" b="0" strike="noStrike" spc="-1" dirty="0" err="1">
                <a:solidFill>
                  <a:schemeClr val="bg1"/>
                </a:solidFill>
                <a:latin typeface="Arial"/>
              </a:rPr>
              <a:t>ms</a:t>
            </a:r>
            <a:r>
              <a:rPr lang="en-US" sz="2200" b="0" strike="noStrike" spc="-1" dirty="0">
                <a:solidFill>
                  <a:schemeClr val="bg1"/>
                </a:solidFill>
                <a:latin typeface="Arial"/>
              </a:rPr>
              <a:t>)</a:t>
            </a:r>
          </a:p>
        </p:txBody>
      </p:sp>
      <p:pic>
        <p:nvPicPr>
          <p:cNvPr id="113" name="Google Shape;197;g9504e29505_0_0" descr="Green Pace logo"/>
          <p:cNvPicPr/>
          <p:nvPr/>
        </p:nvPicPr>
        <p:blipFill>
          <a:blip r:embed="rId4"/>
          <a:stretch/>
        </p:blipFill>
        <p:spPr>
          <a:xfrm>
            <a:off x="11084040" y="5440680"/>
            <a:ext cx="886320" cy="1148760"/>
          </a:xfrm>
          <a:prstGeom prst="rect">
            <a:avLst/>
          </a:prstGeom>
          <a:ln>
            <a:noFill/>
          </a:ln>
        </p:spPr>
      </p:pic>
      <p:pic>
        <p:nvPicPr>
          <p:cNvPr id="69" name="Recorded Sound">
            <a:hlinkClick r:id="" action="ppaction://media"/>
            <a:extLst>
              <a:ext uri="{FF2B5EF4-FFF2-40B4-BE49-F238E27FC236}">
                <a16:creationId xmlns:a16="http://schemas.microsoft.com/office/drawing/2014/main" id="{61A104A8-1E7C-E126-B690-0D9393EE02E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51525" y="3184525"/>
            <a:ext cx="487363" cy="487363"/>
          </a:xfrm>
          <a:prstGeom prst="rect">
            <a:avLst/>
          </a:prstGeom>
        </p:spPr>
      </p:pic>
    </p:spTree>
    <p:extLst>
      <p:ext uri="{BB962C8B-B14F-4D97-AF65-F5344CB8AC3E}">
        <p14:creationId xmlns:p14="http://schemas.microsoft.com/office/powerpoint/2010/main" val="3653600532"/>
      </p:ext>
    </p:extLst>
  </p:cSld>
  <p:clrMapOvr>
    <a:masterClrMapping/>
  </p:clrMapOvr>
  <mc:AlternateContent xmlns:mc="http://schemas.openxmlformats.org/markup-compatibility/2006">
    <mc:Choice xmlns:p14="http://schemas.microsoft.com/office/powerpoint/2010/main" Requires="p14">
      <p:transition spd="slow" p14:dur="2000" advTm="10614"/>
    </mc:Choice>
    <mc:Fallback>
      <p:transition spd="slow" advTm="106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614" fill="hold"/>
                                        <p:tgtEl>
                                          <p:spTgt spid="6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9"/>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2055</TotalTime>
  <Words>1113</Words>
  <Application>Microsoft Office PowerPoint</Application>
  <PresentationFormat>Widescreen</PresentationFormat>
  <Paragraphs>193</Paragraphs>
  <Slides>17</Slides>
  <Notes>0</Notes>
  <HiddenSlides>0</HiddenSlides>
  <MMClips>17</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17</vt:i4>
      </vt:variant>
    </vt:vector>
  </HeadingPairs>
  <TitlesOfParts>
    <vt:vector size="28" baseType="lpstr">
      <vt:lpstr>Arial</vt:lpstr>
      <vt:lpstr>Cascadia Mono</vt:lpstr>
      <vt:lpstr>Century Gothic</vt:lpstr>
      <vt:lpstr>Free  Sans</vt:lpstr>
      <vt:lpstr>Free sANS</vt:lpstr>
      <vt:lpstr>Free sANS</vt:lpstr>
      <vt:lpstr>Symbol</vt:lpstr>
      <vt:lpstr>Times New Roman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subject/>
  <dc:creator>Kathy Shields</dc:creator>
  <dc:description/>
  <cp:lastModifiedBy>Rushton, Matthew</cp:lastModifiedBy>
  <cp:revision>28</cp:revision>
  <dcterms:created xsi:type="dcterms:W3CDTF">2020-08-19T17:59:24Z</dcterms:created>
  <dcterms:modified xsi:type="dcterms:W3CDTF">2023-08-13T22:57:33Z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ArticulateGUID">
    <vt:lpwstr>DA78308B-55B0-44AB-B406-C6A80F5E53EB</vt:lpwstr>
  </property>
  <property fmtid="{D5CDD505-2E9C-101B-9397-08002B2CF9AE}" pid="4" name="ArticulatePath">
    <vt:lpwstr>CS 405 P2 Presentation Template</vt:lpwstr>
  </property>
  <property fmtid="{D5CDD505-2E9C-101B-9397-08002B2CF9AE}" pid="5" name="ContentTypeId">
    <vt:lpwstr>0x01010019267F6D1A260A4394C18F5AF72445EA</vt:lpwstr>
  </property>
  <property fmtid="{D5CDD505-2E9C-101B-9397-08002B2CF9AE}" pid="6" name="HiddenSlides">
    <vt:i4>0</vt:i4>
  </property>
  <property fmtid="{D5CDD505-2E9C-101B-9397-08002B2CF9AE}" pid="7" name="HyperlinksChanged">
    <vt:bool>false</vt:bool>
  </property>
  <property fmtid="{D5CDD505-2E9C-101B-9397-08002B2CF9AE}" pid="8" name="LinksUpToDate">
    <vt:bool>false</vt:bool>
  </property>
  <property fmtid="{D5CDD505-2E9C-101B-9397-08002B2CF9AE}" pid="9" name="MMClips">
    <vt:i4>0</vt:i4>
  </property>
  <property fmtid="{D5CDD505-2E9C-101B-9397-08002B2CF9AE}" pid="10" name="Notes">
    <vt:i4>14</vt:i4>
  </property>
  <property fmtid="{D5CDD505-2E9C-101B-9397-08002B2CF9AE}" pid="11" name="PresentationFormat">
    <vt:lpwstr>Widescreen</vt:lpwstr>
  </property>
  <property fmtid="{D5CDD505-2E9C-101B-9397-08002B2CF9AE}" pid="12" name="ScaleCrop">
    <vt:bool>false</vt:bool>
  </property>
  <property fmtid="{D5CDD505-2E9C-101B-9397-08002B2CF9AE}" pid="13" name="ShareDoc">
    <vt:bool>false</vt:bool>
  </property>
  <property fmtid="{D5CDD505-2E9C-101B-9397-08002B2CF9AE}" pid="14" name="Slides">
    <vt:i4>14</vt:i4>
  </property>
</Properties>
</file>